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56" r:id="rId2"/>
    <p:sldId id="485" r:id="rId3"/>
    <p:sldId id="505" r:id="rId4"/>
    <p:sldId id="556" r:id="rId5"/>
    <p:sldId id="606" r:id="rId6"/>
    <p:sldId id="607" r:id="rId7"/>
    <p:sldId id="608" r:id="rId8"/>
    <p:sldId id="610" r:id="rId9"/>
    <p:sldId id="613" r:id="rId10"/>
    <p:sldId id="616" r:id="rId11"/>
    <p:sldId id="618" r:id="rId12"/>
    <p:sldId id="620" r:id="rId13"/>
    <p:sldId id="557" r:id="rId14"/>
    <p:sldId id="543" r:id="rId15"/>
    <p:sldId id="544" r:id="rId16"/>
    <p:sldId id="545" r:id="rId17"/>
    <p:sldId id="546" r:id="rId18"/>
    <p:sldId id="547" r:id="rId19"/>
    <p:sldId id="548" r:id="rId20"/>
    <p:sldId id="614" r:id="rId21"/>
    <p:sldId id="615" r:id="rId22"/>
    <p:sldId id="506" r:id="rId23"/>
    <p:sldId id="513" r:id="rId24"/>
    <p:sldId id="619" r:id="rId25"/>
    <p:sldId id="539" r:id="rId26"/>
    <p:sldId id="504" r:id="rId27"/>
  </p:sldIdLst>
  <p:sldSz cx="9144000" cy="6858000" type="screen4x3"/>
  <p:notesSz cx="7102475" cy="9369425"/>
  <p:defaultTextStyle>
    <a:defPPr>
      <a:defRPr lang="es-C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47D"/>
    <a:srgbClr val="003A74"/>
    <a:srgbClr val="0066FF"/>
    <a:srgbClr val="99FF66"/>
    <a:srgbClr val="0000FF"/>
    <a:srgbClr val="0099FF"/>
    <a:srgbClr val="FF9966"/>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1" autoAdjust="0"/>
    <p:restoredTop sz="92718" autoAdjust="0"/>
  </p:normalViewPr>
  <p:slideViewPr>
    <p:cSldViewPr>
      <p:cViewPr>
        <p:scale>
          <a:sx n="71" d="100"/>
          <a:sy n="71" d="100"/>
        </p:scale>
        <p:origin x="-1056" y="-42"/>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7739" cy="468471"/>
          </a:xfrm>
          <a:prstGeom prst="rect">
            <a:avLst/>
          </a:prstGeom>
        </p:spPr>
        <p:txBody>
          <a:bodyPr vert="horz" lIns="94109" tIns="47054" rIns="94109" bIns="47054" rtlCol="0"/>
          <a:lstStyle>
            <a:lvl1pPr algn="l">
              <a:defRPr sz="1200"/>
            </a:lvl1pPr>
          </a:lstStyle>
          <a:p>
            <a:endParaRPr lang="es-CO"/>
          </a:p>
        </p:txBody>
      </p:sp>
      <p:sp>
        <p:nvSpPr>
          <p:cNvPr id="3" name="2 Marcador de fecha"/>
          <p:cNvSpPr>
            <a:spLocks noGrp="1"/>
          </p:cNvSpPr>
          <p:nvPr>
            <p:ph type="dt" sz="quarter" idx="1"/>
          </p:nvPr>
        </p:nvSpPr>
        <p:spPr>
          <a:xfrm>
            <a:off x="4023093" y="0"/>
            <a:ext cx="3077739" cy="468471"/>
          </a:xfrm>
          <a:prstGeom prst="rect">
            <a:avLst/>
          </a:prstGeom>
        </p:spPr>
        <p:txBody>
          <a:bodyPr vert="horz" lIns="94109" tIns="47054" rIns="94109" bIns="47054" rtlCol="0"/>
          <a:lstStyle>
            <a:lvl1pPr algn="r">
              <a:defRPr sz="1200"/>
            </a:lvl1pPr>
          </a:lstStyle>
          <a:p>
            <a:fld id="{0723B41E-CE9E-4B0E-8C32-6E05367E0D9F}" type="datetimeFigureOut">
              <a:rPr lang="es-CO" smtClean="0"/>
              <a:pPr/>
              <a:t>13/06/2013</a:t>
            </a:fld>
            <a:endParaRPr lang="es-CO"/>
          </a:p>
        </p:txBody>
      </p:sp>
      <p:sp>
        <p:nvSpPr>
          <p:cNvPr id="4" name="3 Marcador de pie de página"/>
          <p:cNvSpPr>
            <a:spLocks noGrp="1"/>
          </p:cNvSpPr>
          <p:nvPr>
            <p:ph type="ftr" sz="quarter" idx="2"/>
          </p:nvPr>
        </p:nvSpPr>
        <p:spPr>
          <a:xfrm>
            <a:off x="0" y="8899328"/>
            <a:ext cx="3077739" cy="468471"/>
          </a:xfrm>
          <a:prstGeom prst="rect">
            <a:avLst/>
          </a:prstGeom>
        </p:spPr>
        <p:txBody>
          <a:bodyPr vert="horz" lIns="94109" tIns="47054" rIns="94109" bIns="47054"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4023093" y="8899328"/>
            <a:ext cx="3077739" cy="468471"/>
          </a:xfrm>
          <a:prstGeom prst="rect">
            <a:avLst/>
          </a:prstGeom>
        </p:spPr>
        <p:txBody>
          <a:bodyPr vert="horz" lIns="94109" tIns="47054" rIns="94109" bIns="47054" rtlCol="0" anchor="b"/>
          <a:lstStyle>
            <a:lvl1pPr algn="r">
              <a:defRPr sz="1200"/>
            </a:lvl1pPr>
          </a:lstStyle>
          <a:p>
            <a:fld id="{6B18CB89-9DBA-4932-83BE-C61172181DED}" type="slidenum">
              <a:rPr lang="es-CO" smtClean="0"/>
              <a:pPr/>
              <a:t>‹Nº›</a:t>
            </a:fld>
            <a:endParaRPr lang="es-CO"/>
          </a:p>
        </p:txBody>
      </p:sp>
    </p:spTree>
    <p:extLst>
      <p:ext uri="{BB962C8B-B14F-4D97-AF65-F5344CB8AC3E}">
        <p14:creationId xmlns:p14="http://schemas.microsoft.com/office/powerpoint/2010/main" val="104246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7739" cy="468471"/>
          </a:xfrm>
          <a:prstGeom prst="rect">
            <a:avLst/>
          </a:prstGeom>
        </p:spPr>
        <p:txBody>
          <a:bodyPr vert="horz" lIns="94109" tIns="47054" rIns="94109" bIns="47054" rtlCol="0"/>
          <a:lstStyle>
            <a:lvl1pPr algn="l" fontAlgn="auto">
              <a:spcBef>
                <a:spcPts val="0"/>
              </a:spcBef>
              <a:spcAft>
                <a:spcPts val="0"/>
              </a:spcAft>
              <a:defRPr sz="1200">
                <a:latin typeface="+mn-lt"/>
                <a:cs typeface="+mn-cs"/>
              </a:defRPr>
            </a:lvl1pPr>
          </a:lstStyle>
          <a:p>
            <a:pPr>
              <a:defRPr/>
            </a:pPr>
            <a:endParaRPr lang="es-CO"/>
          </a:p>
        </p:txBody>
      </p:sp>
      <p:sp>
        <p:nvSpPr>
          <p:cNvPr id="3" name="2 Marcador de fecha"/>
          <p:cNvSpPr>
            <a:spLocks noGrp="1"/>
          </p:cNvSpPr>
          <p:nvPr>
            <p:ph type="dt" idx="1"/>
          </p:nvPr>
        </p:nvSpPr>
        <p:spPr>
          <a:xfrm>
            <a:off x="4023093" y="0"/>
            <a:ext cx="3077739" cy="468471"/>
          </a:xfrm>
          <a:prstGeom prst="rect">
            <a:avLst/>
          </a:prstGeom>
        </p:spPr>
        <p:txBody>
          <a:bodyPr vert="horz" lIns="94109" tIns="47054" rIns="94109" bIns="47054" rtlCol="0"/>
          <a:lstStyle>
            <a:lvl1pPr algn="r" fontAlgn="auto">
              <a:spcBef>
                <a:spcPts val="0"/>
              </a:spcBef>
              <a:spcAft>
                <a:spcPts val="0"/>
              </a:spcAft>
              <a:defRPr sz="1200">
                <a:latin typeface="+mn-lt"/>
                <a:cs typeface="+mn-cs"/>
              </a:defRPr>
            </a:lvl1pPr>
          </a:lstStyle>
          <a:p>
            <a:pPr>
              <a:defRPr/>
            </a:pPr>
            <a:fld id="{118E28FA-CAE4-4D27-86B5-57A078471F4D}" type="datetimeFigureOut">
              <a:rPr lang="es-CO"/>
              <a:pPr>
                <a:defRPr/>
              </a:pPr>
              <a:t>13/06/2013</a:t>
            </a:fld>
            <a:endParaRPr lang="es-CO"/>
          </a:p>
        </p:txBody>
      </p:sp>
      <p:sp>
        <p:nvSpPr>
          <p:cNvPr id="4" name="3 Marcador de imagen de diapositiva"/>
          <p:cNvSpPr>
            <a:spLocks noGrp="1" noRot="1" noChangeAspect="1"/>
          </p:cNvSpPr>
          <p:nvPr>
            <p:ph type="sldImg" idx="2"/>
          </p:nvPr>
        </p:nvSpPr>
        <p:spPr>
          <a:xfrm>
            <a:off x="1208088" y="701675"/>
            <a:ext cx="4686300" cy="3514725"/>
          </a:xfrm>
          <a:prstGeom prst="rect">
            <a:avLst/>
          </a:prstGeom>
          <a:noFill/>
          <a:ln w="12700">
            <a:solidFill>
              <a:prstClr val="black"/>
            </a:solidFill>
          </a:ln>
        </p:spPr>
        <p:txBody>
          <a:bodyPr vert="horz" lIns="94109" tIns="47054" rIns="94109" bIns="47054" rtlCol="0" anchor="ctr"/>
          <a:lstStyle/>
          <a:p>
            <a:pPr lvl="0"/>
            <a:endParaRPr lang="es-CO" noProof="0"/>
          </a:p>
        </p:txBody>
      </p:sp>
      <p:sp>
        <p:nvSpPr>
          <p:cNvPr id="5" name="4 Marcador de notas"/>
          <p:cNvSpPr>
            <a:spLocks noGrp="1"/>
          </p:cNvSpPr>
          <p:nvPr>
            <p:ph type="body" sz="quarter" idx="3"/>
          </p:nvPr>
        </p:nvSpPr>
        <p:spPr>
          <a:xfrm>
            <a:off x="710248" y="4450477"/>
            <a:ext cx="5681980" cy="4216241"/>
          </a:xfrm>
          <a:prstGeom prst="rect">
            <a:avLst/>
          </a:prstGeom>
        </p:spPr>
        <p:txBody>
          <a:bodyPr vert="horz" lIns="94109" tIns="47054" rIns="94109" bIns="47054"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O" noProof="0"/>
          </a:p>
        </p:txBody>
      </p:sp>
      <p:sp>
        <p:nvSpPr>
          <p:cNvPr id="6" name="5 Marcador de pie de página"/>
          <p:cNvSpPr>
            <a:spLocks noGrp="1"/>
          </p:cNvSpPr>
          <p:nvPr>
            <p:ph type="ftr" sz="quarter" idx="4"/>
          </p:nvPr>
        </p:nvSpPr>
        <p:spPr>
          <a:xfrm>
            <a:off x="0" y="8899328"/>
            <a:ext cx="3077739" cy="468471"/>
          </a:xfrm>
          <a:prstGeom prst="rect">
            <a:avLst/>
          </a:prstGeom>
        </p:spPr>
        <p:txBody>
          <a:bodyPr vert="horz" lIns="94109" tIns="47054" rIns="94109" bIns="47054" rtlCol="0" anchor="b"/>
          <a:lstStyle>
            <a:lvl1pPr algn="l" fontAlgn="auto">
              <a:spcBef>
                <a:spcPts val="0"/>
              </a:spcBef>
              <a:spcAft>
                <a:spcPts val="0"/>
              </a:spcAft>
              <a:defRPr sz="1200">
                <a:latin typeface="+mn-lt"/>
                <a:cs typeface="+mn-cs"/>
              </a:defRPr>
            </a:lvl1pPr>
          </a:lstStyle>
          <a:p>
            <a:pPr>
              <a:defRPr/>
            </a:pPr>
            <a:endParaRPr lang="es-CO"/>
          </a:p>
        </p:txBody>
      </p:sp>
      <p:sp>
        <p:nvSpPr>
          <p:cNvPr id="7" name="6 Marcador de número de diapositiva"/>
          <p:cNvSpPr>
            <a:spLocks noGrp="1"/>
          </p:cNvSpPr>
          <p:nvPr>
            <p:ph type="sldNum" sz="quarter" idx="5"/>
          </p:nvPr>
        </p:nvSpPr>
        <p:spPr>
          <a:xfrm>
            <a:off x="4023093" y="8899328"/>
            <a:ext cx="3077739" cy="468471"/>
          </a:xfrm>
          <a:prstGeom prst="rect">
            <a:avLst/>
          </a:prstGeom>
        </p:spPr>
        <p:txBody>
          <a:bodyPr vert="horz" lIns="94109" tIns="47054" rIns="94109" bIns="47054" rtlCol="0" anchor="b"/>
          <a:lstStyle>
            <a:lvl1pPr algn="r" fontAlgn="auto">
              <a:spcBef>
                <a:spcPts val="0"/>
              </a:spcBef>
              <a:spcAft>
                <a:spcPts val="0"/>
              </a:spcAft>
              <a:defRPr sz="1200">
                <a:latin typeface="+mn-lt"/>
                <a:cs typeface="+mn-cs"/>
              </a:defRPr>
            </a:lvl1pPr>
          </a:lstStyle>
          <a:p>
            <a:pPr>
              <a:defRPr/>
            </a:pPr>
            <a:fld id="{A86B150F-390E-4D31-A866-DD7CBB2D5F0F}" type="slidenum">
              <a:rPr lang="es-CO"/>
              <a:pPr>
                <a:defRPr/>
              </a:pPr>
              <a:t>‹Nº›</a:t>
            </a:fld>
            <a:endParaRPr lang="es-CO"/>
          </a:p>
        </p:txBody>
      </p:sp>
    </p:spTree>
    <p:extLst>
      <p:ext uri="{BB962C8B-B14F-4D97-AF65-F5344CB8AC3E}">
        <p14:creationId xmlns:p14="http://schemas.microsoft.com/office/powerpoint/2010/main" val="14351588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7E309E-5C95-4F31-8EE7-EC5124A0F160}" type="slidenum">
              <a:rPr lang="es-CO"/>
              <a:pPr fontAlgn="base">
                <a:spcBef>
                  <a:spcPct val="0"/>
                </a:spcBef>
                <a:spcAft>
                  <a:spcPct val="0"/>
                </a:spcAft>
                <a:defRPr/>
              </a:pPr>
              <a:t>1</a:t>
            </a:fld>
            <a:endParaRPr lang="es-CO"/>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37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O" smtClean="0">
              <a:latin typeface="Arial" pitchFamily="34" charset="0"/>
              <a:cs typeface="Arial" pitchFamily="34" charset="0"/>
            </a:endParaRPr>
          </a:p>
          <a:p>
            <a:pPr eaLnBrk="1" hangingPunct="1">
              <a:spcBef>
                <a:spcPct val="0"/>
              </a:spcBef>
            </a:pPr>
            <a:endParaRPr lang="es-CO" smtClean="0">
              <a:latin typeface="Arial" pitchFamily="34" charset="0"/>
              <a:cs typeface="Arial" pitchFamily="34" charset="0"/>
            </a:endParaRPr>
          </a:p>
          <a:p>
            <a:pPr eaLnBrk="1" hangingPunct="1">
              <a:spcBef>
                <a:spcPct val="0"/>
              </a:spcBef>
            </a:pPr>
            <a:r>
              <a:rPr lang="es-CO" smtClean="0">
                <a:latin typeface="Arial" pitchFamily="34" charset="0"/>
                <a:cs typeface="Arial" pitchFamily="34" charset="0"/>
              </a:rPr>
              <a:t>GRACIAS SR. VICEMINSITRO.</a:t>
            </a:r>
          </a:p>
          <a:p>
            <a:pPr eaLnBrk="1" hangingPunct="1">
              <a:spcBef>
                <a:spcPct val="0"/>
              </a:spcBef>
            </a:pPr>
            <a:endParaRPr lang="es-CO" smtClean="0">
              <a:latin typeface="Arial" pitchFamily="34" charset="0"/>
              <a:cs typeface="Arial" pitchFamily="34" charset="0"/>
            </a:endParaRPr>
          </a:p>
          <a:p>
            <a:pPr eaLnBrk="1" hangingPunct="1">
              <a:spcBef>
                <a:spcPct val="0"/>
              </a:spcBef>
            </a:pPr>
            <a:r>
              <a:rPr lang="es-CO" smtClean="0">
                <a:latin typeface="Arial" pitchFamily="34" charset="0"/>
                <a:cs typeface="Arial" pitchFamily="34" charset="0"/>
              </a:rPr>
              <a:t>BUENOS DIAS, EN MI NOMBRE Y EN EL DE LOS MIEMBROS DE NUESTRO GRUPO DE TRABAJO, RECIBAN TODOS USTEDES UN CALUROSO Y FRATERNAL SALUDO, ASI COMO NUESTRO AGRADECIMIENTO SINCERO POR ACEPTAR NUESTRA INVITACION Y ACOMPAÑARNOS EN ESTA MANANA.</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55177D-9365-4B17-927C-20126BE9AEED}" type="slidenum">
              <a:rPr lang="es-CO">
                <a:cs typeface="Arial" pitchFamily="34" charset="0"/>
              </a:rPr>
              <a:pPr fontAlgn="base">
                <a:spcBef>
                  <a:spcPct val="0"/>
                </a:spcBef>
                <a:spcAft>
                  <a:spcPct val="0"/>
                </a:spcAft>
                <a:defRPr/>
              </a:pPr>
              <a:t>3</a:t>
            </a:fld>
            <a:endParaRPr lang="es-CO">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0454" indent="-288636" eaLnBrk="0" hangingPunct="0">
              <a:defRPr sz="2400">
                <a:solidFill>
                  <a:schemeClr val="tx1"/>
                </a:solidFill>
                <a:latin typeface="Times New Roman" pitchFamily="18" charset="0"/>
              </a:defRPr>
            </a:lvl2pPr>
            <a:lvl3pPr marL="1154544" indent="-230909" eaLnBrk="0" hangingPunct="0">
              <a:defRPr sz="2400">
                <a:solidFill>
                  <a:schemeClr val="tx1"/>
                </a:solidFill>
                <a:latin typeface="Times New Roman" pitchFamily="18" charset="0"/>
              </a:defRPr>
            </a:lvl3pPr>
            <a:lvl4pPr marL="1616362" indent="-230909" eaLnBrk="0" hangingPunct="0">
              <a:defRPr sz="2400">
                <a:solidFill>
                  <a:schemeClr val="tx1"/>
                </a:solidFill>
                <a:latin typeface="Times New Roman" pitchFamily="18" charset="0"/>
              </a:defRPr>
            </a:lvl4pPr>
            <a:lvl5pPr marL="2078180" indent="-230909" eaLnBrk="0" hangingPunct="0">
              <a:defRPr sz="2400">
                <a:solidFill>
                  <a:schemeClr val="tx1"/>
                </a:solidFill>
                <a:latin typeface="Times New Roman" pitchFamily="18" charset="0"/>
              </a:defRPr>
            </a:lvl5pPr>
            <a:lvl6pPr marL="2539997" indent="-230909" eaLnBrk="0" fontAlgn="base" hangingPunct="0">
              <a:spcBef>
                <a:spcPct val="0"/>
              </a:spcBef>
              <a:spcAft>
                <a:spcPct val="0"/>
              </a:spcAft>
              <a:defRPr sz="2400">
                <a:solidFill>
                  <a:schemeClr val="tx1"/>
                </a:solidFill>
                <a:latin typeface="Times New Roman" pitchFamily="18" charset="0"/>
              </a:defRPr>
            </a:lvl6pPr>
            <a:lvl7pPr marL="3001815" indent="-230909" eaLnBrk="0" fontAlgn="base" hangingPunct="0">
              <a:spcBef>
                <a:spcPct val="0"/>
              </a:spcBef>
              <a:spcAft>
                <a:spcPct val="0"/>
              </a:spcAft>
              <a:defRPr sz="2400">
                <a:solidFill>
                  <a:schemeClr val="tx1"/>
                </a:solidFill>
                <a:latin typeface="Times New Roman" pitchFamily="18" charset="0"/>
              </a:defRPr>
            </a:lvl7pPr>
            <a:lvl8pPr marL="3463633" indent="-230909" eaLnBrk="0" fontAlgn="base" hangingPunct="0">
              <a:spcBef>
                <a:spcPct val="0"/>
              </a:spcBef>
              <a:spcAft>
                <a:spcPct val="0"/>
              </a:spcAft>
              <a:defRPr sz="2400">
                <a:solidFill>
                  <a:schemeClr val="tx1"/>
                </a:solidFill>
                <a:latin typeface="Times New Roman" pitchFamily="18" charset="0"/>
              </a:defRPr>
            </a:lvl8pPr>
            <a:lvl9pPr marL="3925451" indent="-230909" eaLnBrk="0" fontAlgn="base" hangingPunct="0">
              <a:spcBef>
                <a:spcPct val="0"/>
              </a:spcBef>
              <a:spcAft>
                <a:spcPct val="0"/>
              </a:spcAft>
              <a:defRPr sz="2400">
                <a:solidFill>
                  <a:schemeClr val="tx1"/>
                </a:solidFill>
                <a:latin typeface="Times New Roman" pitchFamily="18" charset="0"/>
              </a:defRPr>
            </a:lvl9pPr>
          </a:lstStyle>
          <a:p>
            <a:pPr eaLnBrk="1" hangingPunct="1"/>
            <a:fld id="{FFFD9F4E-BCC8-4D6D-96CA-DE7D6E576A46}" type="slidenum">
              <a:rPr lang="es-CO" sz="1200"/>
              <a:pPr eaLnBrk="1" hangingPunct="1"/>
              <a:t>7</a:t>
            </a:fld>
            <a:endParaRPr lang="es-CO" sz="1200"/>
          </a:p>
        </p:txBody>
      </p:sp>
      <p:sp>
        <p:nvSpPr>
          <p:cNvPr id="101379" name="Rectangle 2"/>
          <p:cNvSpPr>
            <a:spLocks noGrp="1" noRot="1" noChangeAspect="1" noChangeArrowheads="1" noTextEdit="1"/>
          </p:cNvSpPr>
          <p:nvPr>
            <p:ph type="sldImg"/>
          </p:nvPr>
        </p:nvSpPr>
        <p:spPr>
          <a:xfrm>
            <a:off x="1208088" y="731838"/>
            <a:ext cx="4675187" cy="3505200"/>
          </a:xfrm>
          <a:ln/>
        </p:spPr>
      </p:sp>
      <p:sp>
        <p:nvSpPr>
          <p:cNvPr id="101380" name="Rectangle 3"/>
          <p:cNvSpPr>
            <a:spLocks noGrp="1" noChangeArrowheads="1"/>
          </p:cNvSpPr>
          <p:nvPr>
            <p:ph type="body" idx="1"/>
          </p:nvPr>
        </p:nvSpPr>
        <p:spPr>
          <a:xfrm>
            <a:off x="945354" y="4455917"/>
            <a:ext cx="5198617" cy="42351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4022485" y="8899034"/>
            <a:ext cx="3078383" cy="468792"/>
          </a:xfrm>
          <a:prstGeom prst="rect">
            <a:avLst/>
          </a:prstGeom>
          <a:noFill/>
          <a:ln w="9525">
            <a:noFill/>
            <a:miter lim="800000"/>
            <a:headEnd/>
            <a:tailEnd/>
          </a:ln>
        </p:spPr>
        <p:txBody>
          <a:bodyPr lIns="92644" tIns="46323" rIns="92644" bIns="46323" anchor="b"/>
          <a:lstStyle/>
          <a:p>
            <a:pPr algn="r"/>
            <a:fld id="{B73FCEEB-AE5F-41C5-BEB6-C4B0998934C1}" type="slidenum">
              <a:rPr lang="es-ES" sz="1200">
                <a:latin typeface="Times New Roman" pitchFamily="18" charset="0"/>
                <a:ea typeface="ＭＳ Ｐゴシック" pitchFamily="34" charset="-128"/>
              </a:rPr>
              <a:pPr algn="r"/>
              <a:t>22</a:t>
            </a:fld>
            <a:endParaRPr lang="es-ES" sz="1200">
              <a:latin typeface="Times New Roman" pitchFamily="18" charset="0"/>
              <a:ea typeface="ＭＳ Ｐゴシック" pitchFamily="34" charset="-128"/>
            </a:endParaRPr>
          </a:p>
        </p:txBody>
      </p:sp>
      <p:sp>
        <p:nvSpPr>
          <p:cNvPr id="74755" name="Rectangle 2"/>
          <p:cNvSpPr>
            <a:spLocks noGrp="1" noRot="1" noChangeAspect="1" noChangeArrowheads="1" noTextEdit="1"/>
          </p:cNvSpPr>
          <p:nvPr>
            <p:ph type="sldImg"/>
          </p:nvPr>
        </p:nvSpPr>
        <p:spPr bwMode="auto">
          <a:xfrm>
            <a:off x="1211263" y="704850"/>
            <a:ext cx="4684712" cy="3513138"/>
          </a:xfrm>
          <a:noFill/>
          <a:ln>
            <a:solidFill>
              <a:srgbClr val="000000"/>
            </a:solidFill>
            <a:miter lim="800000"/>
            <a:headEnd/>
            <a:tailEnd/>
          </a:ln>
        </p:spPr>
      </p:sp>
      <p:sp>
        <p:nvSpPr>
          <p:cNvPr id="74756" name="Rectangle 3"/>
          <p:cNvSpPr>
            <a:spLocks noGrp="1" noChangeArrowheads="1"/>
          </p:cNvSpPr>
          <p:nvPr>
            <p:ph type="body" idx="1"/>
          </p:nvPr>
        </p:nvSpPr>
        <p:spPr bwMode="auto">
          <a:xfrm>
            <a:off x="709284" y="4452718"/>
            <a:ext cx="5683910" cy="4212721"/>
          </a:xfrm>
          <a:noFill/>
        </p:spPr>
        <p:txBody>
          <a:bodyPr wrap="square" numCol="1" anchor="t" anchorCtr="0" compatLnSpc="1">
            <a:prstTxWarp prst="textNoShape">
              <a:avLst/>
            </a:prstTxWarp>
          </a:bodyPr>
          <a:lstStyle/>
          <a:p>
            <a:pPr eaLnBrk="1" hangingPunct="1"/>
            <a:endParaRPr lang="es-CO"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4022485" y="8899034"/>
            <a:ext cx="3078383" cy="468792"/>
          </a:xfrm>
          <a:prstGeom prst="rect">
            <a:avLst/>
          </a:prstGeom>
          <a:noFill/>
          <a:ln w="9525">
            <a:noFill/>
            <a:miter lim="800000"/>
            <a:headEnd/>
            <a:tailEnd/>
          </a:ln>
        </p:spPr>
        <p:txBody>
          <a:bodyPr lIns="92644" tIns="46323" rIns="92644" bIns="46323" anchor="b"/>
          <a:lstStyle/>
          <a:p>
            <a:pPr algn="r"/>
            <a:fld id="{B73FCEEB-AE5F-41C5-BEB6-C4B0998934C1}" type="slidenum">
              <a:rPr lang="es-ES" sz="1200">
                <a:latin typeface="Times New Roman" pitchFamily="18" charset="0"/>
                <a:ea typeface="ＭＳ Ｐゴシック" pitchFamily="34" charset="-128"/>
              </a:rPr>
              <a:pPr algn="r"/>
              <a:t>23</a:t>
            </a:fld>
            <a:endParaRPr lang="es-ES" sz="1200">
              <a:latin typeface="Times New Roman" pitchFamily="18" charset="0"/>
              <a:ea typeface="ＭＳ Ｐゴシック" pitchFamily="34" charset="-128"/>
            </a:endParaRPr>
          </a:p>
        </p:txBody>
      </p:sp>
      <p:sp>
        <p:nvSpPr>
          <p:cNvPr id="74755" name="Rectangle 2"/>
          <p:cNvSpPr>
            <a:spLocks noGrp="1" noRot="1" noChangeAspect="1" noChangeArrowheads="1" noTextEdit="1"/>
          </p:cNvSpPr>
          <p:nvPr>
            <p:ph type="sldImg"/>
          </p:nvPr>
        </p:nvSpPr>
        <p:spPr bwMode="auto">
          <a:xfrm>
            <a:off x="1211263" y="704850"/>
            <a:ext cx="4684712" cy="3513138"/>
          </a:xfrm>
          <a:noFill/>
          <a:ln>
            <a:solidFill>
              <a:srgbClr val="000000"/>
            </a:solidFill>
            <a:miter lim="800000"/>
            <a:headEnd/>
            <a:tailEnd/>
          </a:ln>
        </p:spPr>
      </p:sp>
      <p:sp>
        <p:nvSpPr>
          <p:cNvPr id="74756" name="Rectangle 3"/>
          <p:cNvSpPr>
            <a:spLocks noGrp="1" noChangeArrowheads="1"/>
          </p:cNvSpPr>
          <p:nvPr>
            <p:ph type="body" idx="1"/>
          </p:nvPr>
        </p:nvSpPr>
        <p:spPr bwMode="auto">
          <a:xfrm>
            <a:off x="709284" y="4452718"/>
            <a:ext cx="5683910" cy="4212721"/>
          </a:xfrm>
          <a:noFill/>
        </p:spPr>
        <p:txBody>
          <a:bodyPr wrap="square" numCol="1" anchor="t" anchorCtr="0" compatLnSpc="1">
            <a:prstTxWarp prst="textNoShape">
              <a:avLst/>
            </a:prstTxWarp>
          </a:bodyPr>
          <a:lstStyle/>
          <a:p>
            <a:pPr eaLnBrk="1" hangingPunct="1"/>
            <a:endParaRPr lang="es-CO"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4022485" y="8899034"/>
            <a:ext cx="3078383" cy="468792"/>
          </a:xfrm>
          <a:prstGeom prst="rect">
            <a:avLst/>
          </a:prstGeom>
          <a:noFill/>
          <a:ln w="9525">
            <a:noFill/>
            <a:miter lim="800000"/>
            <a:headEnd/>
            <a:tailEnd/>
          </a:ln>
        </p:spPr>
        <p:txBody>
          <a:bodyPr lIns="92644" tIns="46323" rIns="92644" bIns="46323" anchor="b"/>
          <a:lstStyle/>
          <a:p>
            <a:pPr algn="r"/>
            <a:fld id="{B73FCEEB-AE5F-41C5-BEB6-C4B0998934C1}" type="slidenum">
              <a:rPr lang="es-ES" sz="1200">
                <a:latin typeface="Times New Roman" pitchFamily="18" charset="0"/>
                <a:ea typeface="ＭＳ Ｐゴシック" pitchFamily="34" charset="-128"/>
              </a:rPr>
              <a:pPr algn="r"/>
              <a:t>24</a:t>
            </a:fld>
            <a:endParaRPr lang="es-ES" sz="1200">
              <a:latin typeface="Times New Roman" pitchFamily="18" charset="0"/>
              <a:ea typeface="ＭＳ Ｐゴシック" pitchFamily="34" charset="-128"/>
            </a:endParaRPr>
          </a:p>
        </p:txBody>
      </p:sp>
      <p:sp>
        <p:nvSpPr>
          <p:cNvPr id="74755" name="Rectangle 2"/>
          <p:cNvSpPr>
            <a:spLocks noGrp="1" noRot="1" noChangeAspect="1" noChangeArrowheads="1" noTextEdit="1"/>
          </p:cNvSpPr>
          <p:nvPr>
            <p:ph type="sldImg"/>
          </p:nvPr>
        </p:nvSpPr>
        <p:spPr bwMode="auto">
          <a:xfrm>
            <a:off x="1211263" y="704850"/>
            <a:ext cx="4684712" cy="3513138"/>
          </a:xfrm>
          <a:noFill/>
          <a:ln>
            <a:solidFill>
              <a:srgbClr val="000000"/>
            </a:solidFill>
            <a:miter lim="800000"/>
            <a:headEnd/>
            <a:tailEnd/>
          </a:ln>
        </p:spPr>
      </p:sp>
      <p:sp>
        <p:nvSpPr>
          <p:cNvPr id="74756" name="Rectangle 3"/>
          <p:cNvSpPr>
            <a:spLocks noGrp="1" noChangeArrowheads="1"/>
          </p:cNvSpPr>
          <p:nvPr>
            <p:ph type="body" idx="1"/>
          </p:nvPr>
        </p:nvSpPr>
        <p:spPr bwMode="auto">
          <a:xfrm>
            <a:off x="709284" y="4452718"/>
            <a:ext cx="5683910" cy="4212721"/>
          </a:xfrm>
          <a:noFill/>
        </p:spPr>
        <p:txBody>
          <a:bodyPr wrap="square" numCol="1" anchor="t" anchorCtr="0" compatLnSpc="1">
            <a:prstTxWarp prst="textNoShape">
              <a:avLst/>
            </a:prstTxWarp>
          </a:bodyPr>
          <a:lstStyle/>
          <a:p>
            <a:pPr eaLnBrk="1" hangingPunct="1"/>
            <a:endParaRPr lang="es-CO"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67736" y="1556792"/>
            <a:ext cx="2057400" cy="513144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395536" y="1556792"/>
            <a:ext cx="6019800" cy="513144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14300" y="1536701"/>
            <a:ext cx="8915400" cy="1041400"/>
          </a:xfrm>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128860" y="2662995"/>
            <a:ext cx="4239940" cy="40713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728716" y="2648993"/>
            <a:ext cx="4259188" cy="40993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57200" y="179027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43004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79027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43004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67544" y="1556792"/>
            <a:ext cx="3008313" cy="730002"/>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1556792"/>
            <a:ext cx="5111750"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texto"/>
          <p:cNvSpPr>
            <a:spLocks noGrp="1"/>
          </p:cNvSpPr>
          <p:nvPr>
            <p:ph type="body" sz="half" idx="2"/>
          </p:nvPr>
        </p:nvSpPr>
        <p:spPr>
          <a:xfrm>
            <a:off x="457200" y="2348880"/>
            <a:ext cx="3008313" cy="37772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63688" y="5312569"/>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63688" y="1628800"/>
            <a:ext cx="5486400" cy="361074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a:p>
        </p:txBody>
      </p:sp>
      <p:sp>
        <p:nvSpPr>
          <p:cNvPr id="4" name="3 Marcador de texto"/>
          <p:cNvSpPr>
            <a:spLocks noGrp="1"/>
          </p:cNvSpPr>
          <p:nvPr>
            <p:ph type="body" sz="half" idx="2"/>
          </p:nvPr>
        </p:nvSpPr>
        <p:spPr>
          <a:xfrm>
            <a:off x="1763688" y="5879307"/>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Imagen 7" descr="Presentacion MinAmbiente2.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15242"/>
            <a:ext cx="9144000" cy="6434051"/>
          </a:xfrm>
          <a:prstGeom prst="rect">
            <a:avLst/>
          </a:prstGeom>
        </p:spPr>
      </p:pic>
      <p:sp>
        <p:nvSpPr>
          <p:cNvPr id="1026" name="1 Marcador de título"/>
          <p:cNvSpPr>
            <a:spLocks noGrp="1"/>
          </p:cNvSpPr>
          <p:nvPr>
            <p:ph type="title"/>
          </p:nvPr>
        </p:nvSpPr>
        <p:spPr bwMode="auto">
          <a:xfrm>
            <a:off x="114300" y="1536700"/>
            <a:ext cx="8978900"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O" smtClean="0"/>
          </a:p>
        </p:txBody>
      </p:sp>
      <p:sp>
        <p:nvSpPr>
          <p:cNvPr id="1027" name="2 Marcador de texto"/>
          <p:cNvSpPr>
            <a:spLocks noGrp="1"/>
          </p:cNvSpPr>
          <p:nvPr>
            <p:ph type="body" idx="1"/>
          </p:nvPr>
        </p:nvSpPr>
        <p:spPr bwMode="auto">
          <a:xfrm>
            <a:off x="114300" y="2667000"/>
            <a:ext cx="8978900" cy="408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smtClean="0"/>
          </a:p>
        </p:txBody>
      </p:sp>
      <p:sp>
        <p:nvSpPr>
          <p:cNvPr id="10" name="9 CuadroTexto"/>
          <p:cNvSpPr txBox="1"/>
          <p:nvPr/>
        </p:nvSpPr>
        <p:spPr bwMode="auto">
          <a:xfrm>
            <a:off x="295275" y="1076326"/>
            <a:ext cx="1022350" cy="246063"/>
          </a:xfrm>
          <a:prstGeom prst="rect">
            <a:avLst/>
          </a:prstGeom>
          <a:noFill/>
        </p:spPr>
        <p:txBody>
          <a:bodyPr wrap="none">
            <a:spAutoFit/>
          </a:bodyPr>
          <a:lstStyle/>
          <a:p>
            <a:pPr fontAlgn="auto">
              <a:spcBef>
                <a:spcPts val="0"/>
              </a:spcBef>
              <a:spcAft>
                <a:spcPts val="0"/>
              </a:spcAft>
              <a:defRPr/>
            </a:pPr>
            <a:r>
              <a:rPr lang="es-CO" sz="1000" b="1" dirty="0">
                <a:solidFill>
                  <a:schemeClr val="bg1"/>
                </a:solidFill>
                <a:latin typeface="Arial Narrow" pitchFamily="34" charset="0"/>
                <a:ea typeface="Arial Unicode MS" pitchFamily="34" charset="-128"/>
                <a:cs typeface="Arial" pitchFamily="34" charset="0"/>
              </a:rPr>
              <a:t>Libertad y Orden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7.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9" descr="Presentacion MinAmbiente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48" y="0"/>
            <a:ext cx="9241622" cy="6947999"/>
          </a:xfrm>
          <a:prstGeom prst="rect">
            <a:avLst/>
          </a:prstGeom>
        </p:spPr>
      </p:pic>
      <p:sp>
        <p:nvSpPr>
          <p:cNvPr id="34855" name="Text Box 39"/>
          <p:cNvSpPr txBox="1">
            <a:spLocks noChangeArrowheads="1"/>
          </p:cNvSpPr>
          <p:nvPr/>
        </p:nvSpPr>
        <p:spPr bwMode="auto">
          <a:xfrm>
            <a:off x="0" y="4572000"/>
            <a:ext cx="9144000" cy="1338263"/>
          </a:xfrm>
          <a:prstGeom prst="rect">
            <a:avLst/>
          </a:prstGeom>
          <a:noFill/>
          <a:ln w="9525">
            <a:noFill/>
            <a:miter lim="800000"/>
            <a:headEnd/>
            <a:tailEnd/>
          </a:ln>
          <a:effectLst>
            <a:outerShdw dist="35921" dir="8100000" algn="ctr" rotWithShape="0">
              <a:schemeClr val="tx1"/>
            </a:outerShdw>
          </a:effectLst>
        </p:spPr>
        <p:txBody>
          <a:bodyPr>
            <a:spAutoFit/>
          </a:bodyPr>
          <a:lstStyle/>
          <a:p>
            <a:pPr algn="ctr" eaLnBrk="0" fontAlgn="auto" hangingPunct="0">
              <a:lnSpc>
                <a:spcPct val="90000"/>
              </a:lnSpc>
              <a:spcBef>
                <a:spcPct val="50000"/>
              </a:spcBef>
              <a:spcAft>
                <a:spcPts val="0"/>
              </a:spcAft>
              <a:defRPr/>
            </a:pPr>
            <a:r>
              <a:rPr lang="es-ES_tradnl" sz="3100" dirty="0">
                <a:solidFill>
                  <a:schemeClr val="bg1"/>
                </a:solidFill>
                <a:latin typeface="Arial Black" pitchFamily="34" charset="0"/>
                <a:cs typeface="+mn-cs"/>
              </a:rPr>
              <a:t>MINISTERIO DE AMBIENTE Y DESARROLLO SOSTENIBLE</a:t>
            </a:r>
          </a:p>
          <a:p>
            <a:pPr algn="ctr" eaLnBrk="0" fontAlgn="auto" hangingPunct="0">
              <a:lnSpc>
                <a:spcPct val="90000"/>
              </a:lnSpc>
              <a:spcBef>
                <a:spcPct val="50000"/>
              </a:spcBef>
              <a:spcAft>
                <a:spcPts val="0"/>
              </a:spcAft>
              <a:defRPr/>
            </a:pPr>
            <a:r>
              <a:rPr lang="es-ES_tradnl" dirty="0">
                <a:solidFill>
                  <a:schemeClr val="bg1"/>
                </a:solidFill>
                <a:latin typeface="Arial Black" pitchFamily="34" charset="0"/>
                <a:cs typeface="+mn-cs"/>
              </a:rPr>
              <a:t>PRESIDENCIA DE LA REPÚBLICA</a:t>
            </a:r>
          </a:p>
        </p:txBody>
      </p:sp>
      <p:sp>
        <p:nvSpPr>
          <p:cNvPr id="14339" name="Line 41"/>
          <p:cNvSpPr>
            <a:spLocks noChangeShapeType="1"/>
          </p:cNvSpPr>
          <p:nvPr/>
        </p:nvSpPr>
        <p:spPr bwMode="auto">
          <a:xfrm>
            <a:off x="179388" y="5516563"/>
            <a:ext cx="8785225" cy="0"/>
          </a:xfrm>
          <a:prstGeom prst="line">
            <a:avLst/>
          </a:prstGeom>
          <a:noFill/>
          <a:ln w="9525">
            <a:solidFill>
              <a:schemeClr val="bg1"/>
            </a:solidFill>
            <a:round/>
            <a:headEnd/>
            <a:tailEnd/>
          </a:ln>
        </p:spPr>
        <p:txBody>
          <a:bodyPr/>
          <a:lstStyle/>
          <a:p>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855"/>
                                        </p:tgtEl>
                                        <p:attrNameLst>
                                          <p:attrName>style.visibility</p:attrName>
                                        </p:attrNameLst>
                                      </p:cBhvr>
                                      <p:to>
                                        <p:strVal val="visible"/>
                                      </p:to>
                                    </p:set>
                                    <p:animEffect transition="in" filter="fade">
                                      <p:cBhvr>
                                        <p:cTn id="7" dur="2000"/>
                                        <p:tgtEl>
                                          <p:spTgt spid="34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5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p:cNvSpPr>
            <a:spLocks noGrp="1" noChangeArrowheads="1"/>
          </p:cNvSpPr>
          <p:nvPr>
            <p:ph sz="half" idx="4294967295"/>
          </p:nvPr>
        </p:nvSpPr>
        <p:spPr>
          <a:xfrm>
            <a:off x="482600" y="2273300"/>
            <a:ext cx="8337550" cy="4425827"/>
          </a:xfrm>
        </p:spPr>
        <p:txBody>
          <a:bodyPr>
            <a:spAutoFit/>
          </a:bodyPr>
          <a:lstStyle/>
          <a:p>
            <a:pPr marL="0" indent="0">
              <a:buFontTx/>
              <a:buNone/>
              <a:defRPr/>
            </a:pPr>
            <a:r>
              <a:rPr lang="es-MX" sz="2200" dirty="0" smtClean="0">
                <a:latin typeface="Arial" pitchFamily="34" charset="0"/>
                <a:cs typeface="Arial" pitchFamily="34" charset="0"/>
              </a:rPr>
              <a:t>Para sustancias:</a:t>
            </a:r>
          </a:p>
          <a:p>
            <a:pPr marL="0" indent="0">
              <a:buFontTx/>
              <a:buNone/>
              <a:defRPr/>
            </a:pPr>
            <a:endParaRPr lang="es-MX" sz="1400" dirty="0" smtClean="0">
              <a:latin typeface="Arial" pitchFamily="34" charset="0"/>
              <a:cs typeface="Arial" pitchFamily="34" charset="0"/>
            </a:endParaRPr>
          </a:p>
          <a:p>
            <a:pPr>
              <a:buFont typeface="Wingdings" pitchFamily="2" charset="2"/>
              <a:buChar char="§"/>
              <a:defRPr/>
            </a:pPr>
            <a:r>
              <a:rPr lang="es-MX" sz="2200" dirty="0" smtClean="0">
                <a:latin typeface="Arial" pitchFamily="34" charset="0"/>
                <a:cs typeface="Arial" pitchFamily="34" charset="0"/>
              </a:rPr>
              <a:t>Recuperación, reciclaje y reutilización.</a:t>
            </a:r>
          </a:p>
          <a:p>
            <a:pPr>
              <a:buFont typeface="Wingdings" pitchFamily="2" charset="2"/>
              <a:buChar char="§"/>
              <a:defRPr/>
            </a:pPr>
            <a:endParaRPr lang="es-MX" sz="2200" dirty="0" smtClean="0">
              <a:latin typeface="Arial" pitchFamily="34" charset="0"/>
              <a:cs typeface="Arial" pitchFamily="34" charset="0"/>
            </a:endParaRPr>
          </a:p>
          <a:p>
            <a:pPr>
              <a:buFont typeface="Wingdings" pitchFamily="2" charset="2"/>
              <a:buChar char="§"/>
              <a:defRPr/>
            </a:pPr>
            <a:r>
              <a:rPr lang="es-MX" sz="2200" dirty="0" smtClean="0">
                <a:latin typeface="Arial" pitchFamily="34" charset="0"/>
                <a:cs typeface="Arial" pitchFamily="34" charset="0"/>
              </a:rPr>
              <a:t>Regeneración y reutilización.</a:t>
            </a:r>
          </a:p>
          <a:p>
            <a:pPr>
              <a:buFont typeface="Wingdings" pitchFamily="2" charset="2"/>
              <a:buChar char="§"/>
              <a:defRPr/>
            </a:pPr>
            <a:endParaRPr lang="es-MX" sz="2200" dirty="0" smtClean="0">
              <a:latin typeface="Arial" pitchFamily="34" charset="0"/>
              <a:cs typeface="Arial" pitchFamily="34" charset="0"/>
            </a:endParaRPr>
          </a:p>
          <a:p>
            <a:pPr>
              <a:buFont typeface="Wingdings" pitchFamily="2" charset="2"/>
              <a:buChar char="§"/>
              <a:defRPr/>
            </a:pPr>
            <a:r>
              <a:rPr lang="es-MX" sz="2200" dirty="0" smtClean="0">
                <a:latin typeface="Arial" pitchFamily="34" charset="0"/>
                <a:cs typeface="Arial" pitchFamily="34" charset="0"/>
              </a:rPr>
              <a:t>Comercialización en el exterior: sustancia en buen estado, regenerada.</a:t>
            </a:r>
          </a:p>
          <a:p>
            <a:pPr>
              <a:buFont typeface="Wingdings" pitchFamily="2" charset="2"/>
              <a:buChar char="§"/>
              <a:defRPr/>
            </a:pPr>
            <a:endParaRPr lang="es-MX" sz="2200" dirty="0" smtClean="0">
              <a:latin typeface="Arial" pitchFamily="34" charset="0"/>
              <a:cs typeface="Arial" pitchFamily="34" charset="0"/>
            </a:endParaRPr>
          </a:p>
          <a:p>
            <a:pPr>
              <a:buFont typeface="Wingdings" pitchFamily="2" charset="2"/>
              <a:buChar char="§"/>
              <a:defRPr/>
            </a:pPr>
            <a:r>
              <a:rPr lang="es-MX" sz="2200" dirty="0" smtClean="0">
                <a:latin typeface="Arial" pitchFamily="34" charset="0"/>
                <a:cs typeface="Arial" pitchFamily="34" charset="0"/>
              </a:rPr>
              <a:t>Destrucción (a nivel nacional o en el exterior).</a:t>
            </a:r>
          </a:p>
          <a:p>
            <a:pPr marL="0" indent="0">
              <a:buNone/>
              <a:defRPr/>
            </a:pPr>
            <a:r>
              <a:rPr lang="es-MX" sz="2200" dirty="0" smtClean="0">
                <a:latin typeface="Arial" pitchFamily="34" charset="0"/>
                <a:cs typeface="Arial" pitchFamily="34" charset="0"/>
              </a:rPr>
              <a:t>    </a:t>
            </a:r>
          </a:p>
        </p:txBody>
      </p:sp>
      <p:sp>
        <p:nvSpPr>
          <p:cNvPr id="4" name="3 CuadroTexto"/>
          <p:cNvSpPr txBox="1"/>
          <p:nvPr/>
        </p:nvSpPr>
        <p:spPr>
          <a:xfrm>
            <a:off x="2339752" y="1241429"/>
            <a:ext cx="5904656" cy="819419"/>
          </a:xfrm>
          <a:prstGeom prst="rect">
            <a:avLst/>
          </a:prstGeom>
          <a:solidFill>
            <a:srgbClr val="6CB47D"/>
          </a:solidFill>
        </p:spPr>
        <p:style>
          <a:lnRef idx="0">
            <a:schemeClr val="accent2"/>
          </a:lnRef>
          <a:fillRef idx="3">
            <a:schemeClr val="accent2"/>
          </a:fillRef>
          <a:effectRef idx="3">
            <a:schemeClr val="accent2"/>
          </a:effectRef>
          <a:fontRef idx="minor">
            <a:schemeClr val="lt1"/>
          </a:fontRef>
        </p:style>
        <p:txBody>
          <a:bodyPr anchor="ctr"/>
          <a:lstStyle/>
          <a:p>
            <a:pPr indent="-514350" algn="ctr">
              <a:defRPr/>
            </a:pPr>
            <a:r>
              <a:rPr lang="es-CO" sz="2800" b="1" dirty="0">
                <a:solidFill>
                  <a:schemeClr val="tx2"/>
                </a:solidFill>
                <a:cs typeface="Arial" pitchFamily="34" charset="0"/>
              </a:rPr>
              <a:t>ALTERNATIVAS DE MANEJO A NIVEL </a:t>
            </a:r>
            <a:r>
              <a:rPr lang="es-CO" sz="2800" b="1" dirty="0" smtClean="0">
                <a:solidFill>
                  <a:schemeClr val="tx2"/>
                </a:solidFill>
                <a:cs typeface="Arial" pitchFamily="34" charset="0"/>
              </a:rPr>
              <a:t>NACIONAL PARA RESIDUOS DE SAO</a:t>
            </a:r>
            <a:endParaRPr lang="es-CO" sz="2800" b="1" dirty="0">
              <a:solidFill>
                <a:schemeClr val="tx2"/>
              </a:solidFill>
              <a:cs typeface="Arial" pitchFamily="34" charset="0"/>
            </a:endParaRPr>
          </a:p>
        </p:txBody>
      </p:sp>
      <p:pic>
        <p:nvPicPr>
          <p:cNvPr id="5" name="Picture 1026" descr="logotiff"/>
          <p:cNvPicPr>
            <a:picLocks noChangeAspect="1" noChangeArrowheads="1"/>
          </p:cNvPicPr>
          <p:nvPr/>
        </p:nvPicPr>
        <p:blipFill>
          <a:blip r:embed="rId2" cstate="print"/>
          <a:srcRect/>
          <a:stretch>
            <a:fillRect/>
          </a:stretch>
        </p:blipFill>
        <p:spPr bwMode="auto">
          <a:xfrm>
            <a:off x="8208963" y="115888"/>
            <a:ext cx="900112" cy="1138237"/>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8609013" y="5229225"/>
            <a:ext cx="534987" cy="1257300"/>
          </a:xfrm>
          <a:prstGeom prst="rect">
            <a:avLst/>
          </a:prstGeom>
          <a:noFill/>
          <a:ln w="9525">
            <a:noFill/>
            <a:miter lim="800000"/>
            <a:headEnd/>
            <a:tailEnd/>
          </a:ln>
        </p:spPr>
      </p:pic>
    </p:spTree>
    <p:extLst>
      <p:ext uri="{BB962C8B-B14F-4D97-AF65-F5344CB8AC3E}">
        <p14:creationId xmlns:p14="http://schemas.microsoft.com/office/powerpoint/2010/main" val="3747750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p:cTn id="7" dur="500" fill="hold"/>
                                        <p:tgtEl>
                                          <p:spTgt spid="378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89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789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7891">
                                            <p:txEl>
                                              <p:pRg st="2" end="2"/>
                                            </p:txEl>
                                          </p:spTgt>
                                        </p:tgtEl>
                                        <p:attrNameLst>
                                          <p:attrName>style.visibility</p:attrName>
                                        </p:attrNameLst>
                                      </p:cBhvr>
                                      <p:to>
                                        <p:strVal val="visible"/>
                                      </p:to>
                                    </p:set>
                                    <p:anim calcmode="lin" valueType="num">
                                      <p:cBhvr>
                                        <p:cTn id="14" dur="500" fill="hold"/>
                                        <p:tgtEl>
                                          <p:spTgt spid="37891">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7891">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7891">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7891">
                                            <p:txEl>
                                              <p:pRg st="4" end="4"/>
                                            </p:txEl>
                                          </p:spTgt>
                                        </p:tgtEl>
                                        <p:attrNameLst>
                                          <p:attrName>style.visibility</p:attrName>
                                        </p:attrNameLst>
                                      </p:cBhvr>
                                      <p:to>
                                        <p:strVal val="visible"/>
                                      </p:to>
                                    </p:set>
                                    <p:anim calcmode="lin" valueType="num">
                                      <p:cBhvr>
                                        <p:cTn id="21" dur="500" fill="hold"/>
                                        <p:tgtEl>
                                          <p:spTgt spid="37891">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7891">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7891">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7891">
                                            <p:txEl>
                                              <p:pRg st="6" end="6"/>
                                            </p:txEl>
                                          </p:spTgt>
                                        </p:tgtEl>
                                        <p:attrNameLst>
                                          <p:attrName>style.visibility</p:attrName>
                                        </p:attrNameLst>
                                      </p:cBhvr>
                                      <p:to>
                                        <p:strVal val="visible"/>
                                      </p:to>
                                    </p:set>
                                    <p:anim calcmode="lin" valueType="num">
                                      <p:cBhvr>
                                        <p:cTn id="28" dur="500" fill="hold"/>
                                        <p:tgtEl>
                                          <p:spTgt spid="37891">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7891">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7891">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7891">
                                            <p:txEl>
                                              <p:pRg st="8" end="8"/>
                                            </p:txEl>
                                          </p:spTgt>
                                        </p:tgtEl>
                                        <p:attrNameLst>
                                          <p:attrName>style.visibility</p:attrName>
                                        </p:attrNameLst>
                                      </p:cBhvr>
                                      <p:to>
                                        <p:strVal val="visible"/>
                                      </p:to>
                                    </p:set>
                                    <p:anim calcmode="lin" valueType="num">
                                      <p:cBhvr>
                                        <p:cTn id="35" dur="500" fill="hold"/>
                                        <p:tgtEl>
                                          <p:spTgt spid="37891">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37891">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37891">
                                            <p:txEl>
                                              <p:pRg st="8" end="8"/>
                                            </p:txEl>
                                          </p:spTgt>
                                        </p:tgtEl>
                                      </p:cBhvr>
                                    </p:animEffect>
                                  </p:childTnLst>
                                </p:cTn>
                              </p:par>
                              <p:par>
                                <p:cTn id="38" presetID="53" presetClass="entr" presetSubtype="0" fill="hold" grpId="0" nodeType="withEffect">
                                  <p:stCondLst>
                                    <p:cond delay="0"/>
                                  </p:stCondLst>
                                  <p:childTnLst>
                                    <p:set>
                                      <p:cBhvr>
                                        <p:cTn id="39" dur="1" fill="hold">
                                          <p:stCondLst>
                                            <p:cond delay="0"/>
                                          </p:stCondLst>
                                        </p:cTn>
                                        <p:tgtEl>
                                          <p:spTgt spid="37891">
                                            <p:txEl>
                                              <p:pRg st="9" end="9"/>
                                            </p:txEl>
                                          </p:spTgt>
                                        </p:tgtEl>
                                        <p:attrNameLst>
                                          <p:attrName>style.visibility</p:attrName>
                                        </p:attrNameLst>
                                      </p:cBhvr>
                                      <p:to>
                                        <p:strVal val="visible"/>
                                      </p:to>
                                    </p:set>
                                    <p:anim calcmode="lin" valueType="num">
                                      <p:cBhvr>
                                        <p:cTn id="40" dur="500" fill="hold"/>
                                        <p:tgtEl>
                                          <p:spTgt spid="37891">
                                            <p:txEl>
                                              <p:pRg st="9" end="9"/>
                                            </p:txEl>
                                          </p:spTgt>
                                        </p:tgtEl>
                                        <p:attrNameLst>
                                          <p:attrName>ppt_w</p:attrName>
                                        </p:attrNameLst>
                                      </p:cBhvr>
                                      <p:tavLst>
                                        <p:tav tm="0">
                                          <p:val>
                                            <p:fltVal val="0"/>
                                          </p:val>
                                        </p:tav>
                                        <p:tav tm="100000">
                                          <p:val>
                                            <p:strVal val="#ppt_w"/>
                                          </p:val>
                                        </p:tav>
                                      </p:tavLst>
                                    </p:anim>
                                    <p:anim calcmode="lin" valueType="num">
                                      <p:cBhvr>
                                        <p:cTn id="41" dur="500" fill="hold"/>
                                        <p:tgtEl>
                                          <p:spTgt spid="37891">
                                            <p:txEl>
                                              <p:pRg st="9" end="9"/>
                                            </p:txEl>
                                          </p:spTgt>
                                        </p:tgtEl>
                                        <p:attrNameLst>
                                          <p:attrName>ppt_h</p:attrName>
                                        </p:attrNameLst>
                                      </p:cBhvr>
                                      <p:tavLst>
                                        <p:tav tm="0">
                                          <p:val>
                                            <p:fltVal val="0"/>
                                          </p:val>
                                        </p:tav>
                                        <p:tav tm="100000">
                                          <p:val>
                                            <p:strVal val="#ppt_h"/>
                                          </p:val>
                                        </p:tav>
                                      </p:tavLst>
                                    </p:anim>
                                    <p:animEffect transition="in" filter="fade">
                                      <p:cBhvr>
                                        <p:cTn id="42" dur="500"/>
                                        <p:tgtEl>
                                          <p:spTgt spid="378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p:cNvSpPr>
            <a:spLocks noGrp="1" noChangeArrowheads="1"/>
          </p:cNvSpPr>
          <p:nvPr>
            <p:ph sz="half" idx="4294967295"/>
          </p:nvPr>
        </p:nvSpPr>
        <p:spPr>
          <a:xfrm>
            <a:off x="482600" y="2273300"/>
            <a:ext cx="8337550" cy="3662541"/>
          </a:xfrm>
        </p:spPr>
        <p:txBody>
          <a:bodyPr>
            <a:spAutoFit/>
          </a:bodyPr>
          <a:lstStyle/>
          <a:p>
            <a:pPr marL="0" indent="0">
              <a:buFontTx/>
              <a:buNone/>
              <a:defRPr/>
            </a:pPr>
            <a:r>
              <a:rPr lang="es-CO" sz="2200" dirty="0">
                <a:latin typeface="Arial" pitchFamily="34" charset="0"/>
                <a:cs typeface="Arial" pitchFamily="34" charset="0"/>
              </a:rPr>
              <a:t>Para equipos con SAO:</a:t>
            </a:r>
          </a:p>
          <a:p>
            <a:pPr marL="0" indent="0">
              <a:buFontTx/>
              <a:buNone/>
              <a:defRPr/>
            </a:pPr>
            <a:endParaRPr lang="es-CO" sz="1600" dirty="0" smtClean="0">
              <a:latin typeface="Arial" pitchFamily="34" charset="0"/>
              <a:cs typeface="Arial" pitchFamily="34" charset="0"/>
            </a:endParaRPr>
          </a:p>
          <a:p>
            <a:pPr>
              <a:buFont typeface="Wingdings" pitchFamily="2" charset="2"/>
              <a:buChar char="§"/>
              <a:defRPr/>
            </a:pPr>
            <a:r>
              <a:rPr lang="es-CO" sz="2200" dirty="0" smtClean="0">
                <a:latin typeface="Arial" pitchFamily="34" charset="0"/>
                <a:cs typeface="Arial" pitchFamily="34" charset="0"/>
              </a:rPr>
              <a:t>Aprovechamiento </a:t>
            </a:r>
            <a:r>
              <a:rPr lang="es-CO" sz="2200" dirty="0">
                <a:latin typeface="Arial" pitchFamily="34" charset="0"/>
                <a:cs typeface="Arial" pitchFamily="34" charset="0"/>
              </a:rPr>
              <a:t>de partes de equipos con SAO y disposición  de las SAO contenidas en ellos.</a:t>
            </a:r>
          </a:p>
          <a:p>
            <a:pPr marL="0" indent="0">
              <a:buFontTx/>
              <a:buNone/>
              <a:defRPr/>
            </a:pPr>
            <a:endParaRPr lang="es-CO" sz="2200" dirty="0">
              <a:latin typeface="Arial" pitchFamily="34" charset="0"/>
              <a:cs typeface="Arial" pitchFamily="34" charset="0"/>
            </a:endParaRPr>
          </a:p>
          <a:p>
            <a:pPr marL="0" indent="0">
              <a:buFontTx/>
              <a:buNone/>
              <a:defRPr/>
            </a:pPr>
            <a:r>
              <a:rPr lang="es-CO" sz="2200" dirty="0">
                <a:latin typeface="Arial" pitchFamily="34" charset="0"/>
                <a:cs typeface="Arial" pitchFamily="34" charset="0"/>
              </a:rPr>
              <a:t>Para envases de SAO</a:t>
            </a:r>
            <a:r>
              <a:rPr lang="es-CO" sz="2200" dirty="0" smtClean="0">
                <a:latin typeface="Arial" pitchFamily="34" charset="0"/>
                <a:cs typeface="Arial" pitchFamily="34" charset="0"/>
              </a:rPr>
              <a:t>:</a:t>
            </a:r>
          </a:p>
          <a:p>
            <a:pPr marL="0" indent="0">
              <a:buFontTx/>
              <a:buNone/>
              <a:defRPr/>
            </a:pPr>
            <a:endParaRPr lang="es-CO" sz="1600" dirty="0">
              <a:latin typeface="Arial" pitchFamily="34" charset="0"/>
              <a:cs typeface="Arial" pitchFamily="34" charset="0"/>
            </a:endParaRPr>
          </a:p>
          <a:p>
            <a:pPr>
              <a:buFont typeface="Wingdings" pitchFamily="2" charset="2"/>
              <a:buChar char="§"/>
              <a:defRPr/>
            </a:pPr>
            <a:r>
              <a:rPr lang="es-CO" sz="2200" dirty="0">
                <a:latin typeface="Arial" pitchFamily="34" charset="0"/>
                <a:cs typeface="Arial" pitchFamily="34" charset="0"/>
              </a:rPr>
              <a:t>Refrigerantes: Guía Q AHRI (2010): Recuperación del contenido y reciclaje apropiado de cilindros de refrigerante desechables y no desechables. </a:t>
            </a:r>
            <a:endParaRPr lang="es-MX" sz="2200" dirty="0" smtClean="0">
              <a:latin typeface="Arial" pitchFamily="34" charset="0"/>
              <a:cs typeface="Arial" pitchFamily="34" charset="0"/>
            </a:endParaRPr>
          </a:p>
        </p:txBody>
      </p:sp>
      <p:sp>
        <p:nvSpPr>
          <p:cNvPr id="4" name="3 CuadroTexto"/>
          <p:cNvSpPr txBox="1"/>
          <p:nvPr/>
        </p:nvSpPr>
        <p:spPr>
          <a:xfrm>
            <a:off x="2339752" y="1241429"/>
            <a:ext cx="5904656" cy="819419"/>
          </a:xfrm>
          <a:prstGeom prst="rect">
            <a:avLst/>
          </a:prstGeom>
          <a:solidFill>
            <a:srgbClr val="6CB47D"/>
          </a:solidFill>
        </p:spPr>
        <p:style>
          <a:lnRef idx="0">
            <a:schemeClr val="accent2"/>
          </a:lnRef>
          <a:fillRef idx="3">
            <a:schemeClr val="accent2"/>
          </a:fillRef>
          <a:effectRef idx="3">
            <a:schemeClr val="accent2"/>
          </a:effectRef>
          <a:fontRef idx="minor">
            <a:schemeClr val="lt1"/>
          </a:fontRef>
        </p:style>
        <p:txBody>
          <a:bodyPr anchor="ctr"/>
          <a:lstStyle/>
          <a:p>
            <a:pPr indent="-514350" algn="ctr">
              <a:defRPr/>
            </a:pPr>
            <a:r>
              <a:rPr lang="es-CO" sz="2800" b="1" dirty="0">
                <a:solidFill>
                  <a:schemeClr val="tx2"/>
                </a:solidFill>
                <a:cs typeface="Arial" pitchFamily="34" charset="0"/>
              </a:rPr>
              <a:t>ALTERNATIVAS DE MANEJO A NIVEL </a:t>
            </a:r>
            <a:r>
              <a:rPr lang="es-CO" sz="2800" b="1" dirty="0" smtClean="0">
                <a:solidFill>
                  <a:schemeClr val="tx2"/>
                </a:solidFill>
                <a:cs typeface="Arial" pitchFamily="34" charset="0"/>
              </a:rPr>
              <a:t>NACIONAL PARA RESIDUOS DE SAO</a:t>
            </a:r>
            <a:endParaRPr lang="es-CO" sz="2800" b="1" dirty="0">
              <a:solidFill>
                <a:schemeClr val="tx2"/>
              </a:solidFill>
              <a:cs typeface="Arial" pitchFamily="34" charset="0"/>
            </a:endParaRPr>
          </a:p>
        </p:txBody>
      </p:sp>
      <p:pic>
        <p:nvPicPr>
          <p:cNvPr id="5" name="Picture 1026" descr="logotiff"/>
          <p:cNvPicPr>
            <a:picLocks noChangeAspect="1" noChangeArrowheads="1"/>
          </p:cNvPicPr>
          <p:nvPr/>
        </p:nvPicPr>
        <p:blipFill>
          <a:blip r:embed="rId2" cstate="print"/>
          <a:srcRect/>
          <a:stretch>
            <a:fillRect/>
          </a:stretch>
        </p:blipFill>
        <p:spPr bwMode="auto">
          <a:xfrm>
            <a:off x="8208963" y="115888"/>
            <a:ext cx="900112" cy="1138237"/>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8609013" y="5229225"/>
            <a:ext cx="534987" cy="1257300"/>
          </a:xfrm>
          <a:prstGeom prst="rect">
            <a:avLst/>
          </a:prstGeom>
          <a:noFill/>
          <a:ln w="9525">
            <a:noFill/>
            <a:miter lim="800000"/>
            <a:headEnd/>
            <a:tailEnd/>
          </a:ln>
        </p:spPr>
      </p:pic>
    </p:spTree>
    <p:extLst>
      <p:ext uri="{BB962C8B-B14F-4D97-AF65-F5344CB8AC3E}">
        <p14:creationId xmlns:p14="http://schemas.microsoft.com/office/powerpoint/2010/main" val="834926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p:cTn id="7" dur="500" fill="hold"/>
                                        <p:tgtEl>
                                          <p:spTgt spid="378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89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789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7891">
                                            <p:txEl>
                                              <p:pRg st="2" end="2"/>
                                            </p:txEl>
                                          </p:spTgt>
                                        </p:tgtEl>
                                        <p:attrNameLst>
                                          <p:attrName>style.visibility</p:attrName>
                                        </p:attrNameLst>
                                      </p:cBhvr>
                                      <p:to>
                                        <p:strVal val="visible"/>
                                      </p:to>
                                    </p:set>
                                    <p:anim calcmode="lin" valueType="num">
                                      <p:cBhvr>
                                        <p:cTn id="14" dur="500" fill="hold"/>
                                        <p:tgtEl>
                                          <p:spTgt spid="37891">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7891">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789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7891">
                                            <p:txEl>
                                              <p:pRg st="4" end="4"/>
                                            </p:txEl>
                                          </p:spTgt>
                                        </p:tgtEl>
                                        <p:attrNameLst>
                                          <p:attrName>style.visibility</p:attrName>
                                        </p:attrNameLst>
                                      </p:cBhvr>
                                      <p:to>
                                        <p:strVal val="visible"/>
                                      </p:to>
                                    </p:set>
                                    <p:anim calcmode="lin" valueType="num">
                                      <p:cBhvr>
                                        <p:cTn id="21" dur="500" fill="hold"/>
                                        <p:tgtEl>
                                          <p:spTgt spid="37891">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7891">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789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7891">
                                            <p:txEl>
                                              <p:pRg st="6" end="6"/>
                                            </p:txEl>
                                          </p:spTgt>
                                        </p:tgtEl>
                                        <p:attrNameLst>
                                          <p:attrName>style.visibility</p:attrName>
                                        </p:attrNameLst>
                                      </p:cBhvr>
                                      <p:to>
                                        <p:strVal val="visible"/>
                                      </p:to>
                                    </p:set>
                                    <p:anim calcmode="lin" valueType="num">
                                      <p:cBhvr>
                                        <p:cTn id="28" dur="500" fill="hold"/>
                                        <p:tgtEl>
                                          <p:spTgt spid="37891">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7891">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78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ChangeArrowheads="1"/>
          </p:cNvSpPr>
          <p:nvPr/>
        </p:nvSpPr>
        <p:spPr bwMode="auto">
          <a:xfrm>
            <a:off x="684213" y="2695575"/>
            <a:ext cx="4249737"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20000"/>
              </a:spcBef>
              <a:buFont typeface="Arial" pitchFamily="34" charset="0"/>
              <a:buNone/>
            </a:pPr>
            <a:endParaRPr lang="es-ES_tradnl" b="1">
              <a:solidFill>
                <a:srgbClr val="000099"/>
              </a:solidFill>
            </a:endParaRPr>
          </a:p>
        </p:txBody>
      </p:sp>
      <p:pic>
        <p:nvPicPr>
          <p:cNvPr id="880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801836"/>
            <a:ext cx="4124325"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323528" y="2369780"/>
            <a:ext cx="4320480" cy="4278094"/>
          </a:xfrm>
          <a:prstGeom prst="rect">
            <a:avLst/>
          </a:prstGeom>
          <a:noFill/>
        </p:spPr>
        <p:txBody>
          <a:bodyPr wrap="square">
            <a:spAutoFit/>
          </a:bodyPr>
          <a:lstStyle/>
          <a:p>
            <a:pPr>
              <a:defRPr/>
            </a:pPr>
            <a:endParaRPr lang="es-CO" sz="2800" b="1" dirty="0">
              <a:solidFill>
                <a:srgbClr val="003399"/>
              </a:solidFill>
              <a:latin typeface="Tahoma" pitchFamily="34" charset="0"/>
            </a:endParaRPr>
          </a:p>
          <a:p>
            <a:pPr>
              <a:defRPr/>
            </a:pPr>
            <a:r>
              <a:rPr lang="es-CO" sz="2200" dirty="0">
                <a:latin typeface="Arial" pitchFamily="34" charset="0"/>
                <a:cs typeface="Arial" pitchFamily="34" charset="0"/>
              </a:rPr>
              <a:t>A partir de 2009, Gestores de Residuos Peligrosos prestan el servicio de envío de SAO al exterior para destrucción, siguiendo el proceso establecido por la normativa nacional y el Convenio de Basilea.  Actualmente 6 empresas gestoras de </a:t>
            </a:r>
            <a:r>
              <a:rPr lang="es-CO" sz="2200" dirty="0" err="1">
                <a:latin typeface="Arial" pitchFamily="34" charset="0"/>
                <a:cs typeface="Arial" pitchFamily="34" charset="0"/>
              </a:rPr>
              <a:t>Respel</a:t>
            </a:r>
            <a:r>
              <a:rPr lang="es-CO" sz="2200" dirty="0">
                <a:latin typeface="Arial" pitchFamily="34" charset="0"/>
                <a:cs typeface="Arial" pitchFamily="34" charset="0"/>
              </a:rPr>
              <a:t> prestan este tipo de servicios (SAO: 1).</a:t>
            </a:r>
          </a:p>
          <a:p>
            <a:pPr>
              <a:defRPr/>
            </a:pPr>
            <a:endParaRPr lang="es-CO" sz="2400" b="1" dirty="0">
              <a:solidFill>
                <a:srgbClr val="003399"/>
              </a:solidFill>
              <a:latin typeface="Tahoma" pitchFamily="34" charset="0"/>
            </a:endParaRPr>
          </a:p>
        </p:txBody>
      </p:sp>
      <p:sp>
        <p:nvSpPr>
          <p:cNvPr id="6" name="5 CuadroTexto"/>
          <p:cNvSpPr txBox="1"/>
          <p:nvPr/>
        </p:nvSpPr>
        <p:spPr>
          <a:xfrm>
            <a:off x="323528" y="1490663"/>
            <a:ext cx="4248472" cy="786209"/>
          </a:xfrm>
          <a:prstGeom prst="rect">
            <a:avLst/>
          </a:prstGeom>
          <a:solidFill>
            <a:srgbClr val="6CB47D"/>
          </a:solidFill>
        </p:spPr>
        <p:style>
          <a:lnRef idx="0">
            <a:schemeClr val="accent2"/>
          </a:lnRef>
          <a:fillRef idx="3">
            <a:schemeClr val="accent2"/>
          </a:fillRef>
          <a:effectRef idx="3">
            <a:schemeClr val="accent2"/>
          </a:effectRef>
          <a:fontRef idx="minor">
            <a:schemeClr val="lt1"/>
          </a:fontRef>
        </p:style>
        <p:txBody>
          <a:bodyPr anchor="ctr"/>
          <a:lstStyle/>
          <a:p>
            <a:pPr indent="-514350" algn="ctr">
              <a:defRPr/>
            </a:pPr>
            <a:r>
              <a:rPr lang="es-CO" sz="2400" b="1" dirty="0" smtClean="0">
                <a:solidFill>
                  <a:schemeClr val="tx2"/>
                </a:solidFill>
                <a:cs typeface="Arial" pitchFamily="34" charset="0"/>
              </a:rPr>
              <a:t>EXPORTACIÓN PARA DESTRUCCIÓN</a:t>
            </a:r>
            <a:endParaRPr lang="es-CO" sz="2400" b="1" dirty="0">
              <a:solidFill>
                <a:schemeClr val="tx2"/>
              </a:solidFill>
              <a:cs typeface="Arial" pitchFamily="34" charset="0"/>
            </a:endParaRPr>
          </a:p>
        </p:txBody>
      </p:sp>
    </p:spTree>
    <p:extLst>
      <p:ext uri="{BB962C8B-B14F-4D97-AF65-F5344CB8AC3E}">
        <p14:creationId xmlns:p14="http://schemas.microsoft.com/office/powerpoint/2010/main" val="3065939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4067944" y="2780928"/>
            <a:ext cx="4896544" cy="2088232"/>
          </a:xfrm>
          <a:prstGeom prst="rect">
            <a:avLst/>
          </a:prstGeom>
          <a:noFill/>
          <a:ln w="9525">
            <a:noFill/>
            <a:miter lim="800000"/>
            <a:headEnd/>
            <a:tailEnd/>
          </a:ln>
        </p:spPr>
        <p:txBody>
          <a:bodyPr anchor="ctr"/>
          <a:lstStyle/>
          <a:p>
            <a:pPr marL="1371600" lvl="2" indent="-457200" algn="r">
              <a:defRPr/>
            </a:pPr>
            <a:r>
              <a:rPr lang="es-CO" sz="2400" b="1" dirty="0">
                <a:latin typeface="+mj-lt"/>
                <a:ea typeface="+mj-ea"/>
                <a:cs typeface="+mj-cs"/>
              </a:rPr>
              <a:t> </a:t>
            </a:r>
            <a:r>
              <a:rPr lang="es-CO" sz="2400" b="1" dirty="0"/>
              <a:t>Proyecto demostrativo piloto para la gestión integral de residuos de SAO y equipos con SAO</a:t>
            </a:r>
            <a:endParaRPr lang="es-CO" sz="2400" b="1" dirty="0">
              <a:latin typeface="+mj-lt"/>
              <a:ea typeface="+mj-ea"/>
              <a:cs typeface="+mj-cs"/>
            </a:endParaRPr>
          </a:p>
        </p:txBody>
      </p:sp>
      <p:pic>
        <p:nvPicPr>
          <p:cNvPr id="17411" name="Picture 4" descr="OAlogo-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1988840"/>
            <a:ext cx="4957763"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26" descr="logotiff"/>
          <p:cNvPicPr>
            <a:picLocks noChangeAspect="1" noChangeArrowheads="1"/>
          </p:cNvPicPr>
          <p:nvPr/>
        </p:nvPicPr>
        <p:blipFill>
          <a:blip r:embed="rId3" cstate="print"/>
          <a:srcRect/>
          <a:stretch>
            <a:fillRect/>
          </a:stretch>
        </p:blipFill>
        <p:spPr bwMode="auto">
          <a:xfrm>
            <a:off x="8208963" y="-27384"/>
            <a:ext cx="900112" cy="113665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8609013" y="5229225"/>
            <a:ext cx="534987" cy="1257300"/>
          </a:xfrm>
          <a:prstGeom prst="rect">
            <a:avLst/>
          </a:prstGeom>
          <a:noFill/>
          <a:ln w="9525">
            <a:noFill/>
            <a:miter lim="800000"/>
            <a:headEnd/>
            <a:tailEnd/>
          </a:ln>
        </p:spPr>
      </p:pic>
    </p:spTree>
    <p:extLst>
      <p:ext uri="{BB962C8B-B14F-4D97-AF65-F5344CB8AC3E}">
        <p14:creationId xmlns:p14="http://schemas.microsoft.com/office/powerpoint/2010/main" val="3628549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2420888"/>
            <a:ext cx="8093075" cy="4093428"/>
          </a:xfrm>
          <a:prstGeom prst="rect">
            <a:avLst/>
          </a:prstGeom>
          <a:noFill/>
        </p:spPr>
        <p:txBody>
          <a:bodyPr>
            <a:spAutoFit/>
          </a:bodyPr>
          <a:lstStyle/>
          <a:p>
            <a:pPr marL="457200" indent="-457200">
              <a:buFont typeface="Wingdings" pitchFamily="2" charset="2"/>
              <a:buChar char="§"/>
              <a:defRPr/>
            </a:pPr>
            <a:r>
              <a:rPr lang="es-CO" sz="2600" dirty="0">
                <a:latin typeface="Arial" pitchFamily="34" charset="0"/>
                <a:cs typeface="Arial" pitchFamily="34" charset="0"/>
              </a:rPr>
              <a:t>EXCOM 59, COL/DES/59/PRP/74, noviembre de 2009</a:t>
            </a:r>
            <a:r>
              <a:rPr lang="es-CO" sz="2600" dirty="0" smtClean="0">
                <a:latin typeface="Arial" pitchFamily="34" charset="0"/>
                <a:cs typeface="Arial" pitchFamily="34" charset="0"/>
              </a:rPr>
              <a:t>.</a:t>
            </a:r>
            <a:endParaRPr lang="es-CO" sz="2600" dirty="0">
              <a:latin typeface="Arial" pitchFamily="34" charset="0"/>
              <a:cs typeface="Arial" pitchFamily="34" charset="0"/>
            </a:endParaRPr>
          </a:p>
          <a:p>
            <a:pPr>
              <a:defRPr/>
            </a:pPr>
            <a:endParaRPr lang="es-CO" sz="2600" dirty="0">
              <a:latin typeface="Arial" pitchFamily="34" charset="0"/>
              <a:cs typeface="Arial" pitchFamily="34" charset="0"/>
            </a:endParaRPr>
          </a:p>
          <a:p>
            <a:pPr marL="457200" indent="-457200">
              <a:buFont typeface="Wingdings" pitchFamily="2" charset="2"/>
              <a:buChar char="§"/>
              <a:defRPr/>
            </a:pPr>
            <a:r>
              <a:rPr lang="es-CO" sz="2600" dirty="0">
                <a:latin typeface="Arial" pitchFamily="34" charset="0"/>
                <a:cs typeface="Arial" pitchFamily="34" charset="0"/>
              </a:rPr>
              <a:t>Preparación de un proyecto piloto demostrativo para el manejo y disposición de SAO no deseadas.</a:t>
            </a:r>
          </a:p>
          <a:p>
            <a:pPr marL="457200" indent="-457200">
              <a:buFont typeface="Wingdings" pitchFamily="2" charset="2"/>
              <a:buChar char="§"/>
              <a:defRPr/>
            </a:pPr>
            <a:endParaRPr lang="es-CO" sz="2600" dirty="0">
              <a:latin typeface="Arial" pitchFamily="34" charset="0"/>
              <a:cs typeface="Arial" pitchFamily="34" charset="0"/>
            </a:endParaRPr>
          </a:p>
          <a:p>
            <a:pPr marL="457200" indent="-457200">
              <a:buFont typeface="Wingdings" pitchFamily="2" charset="2"/>
              <a:buChar char="§"/>
              <a:defRPr/>
            </a:pPr>
            <a:r>
              <a:rPr lang="es-CO" sz="2600" dirty="0">
                <a:latin typeface="Arial" pitchFamily="34" charset="0"/>
                <a:cs typeface="Arial" pitchFamily="34" charset="0"/>
              </a:rPr>
              <a:t>US$40.000; PRODOC: 01 de septiembre de 2010.</a:t>
            </a:r>
          </a:p>
          <a:p>
            <a:pPr marL="457200" indent="-457200">
              <a:buFont typeface="Wingdings" pitchFamily="2" charset="2"/>
              <a:buChar char="§"/>
              <a:defRPr/>
            </a:pPr>
            <a:endParaRPr lang="es-CO" sz="2600" dirty="0">
              <a:latin typeface="Arial" pitchFamily="34" charset="0"/>
              <a:cs typeface="Arial" pitchFamily="34" charset="0"/>
            </a:endParaRPr>
          </a:p>
          <a:p>
            <a:pPr marL="457200" indent="-457200">
              <a:buFont typeface="Wingdings" pitchFamily="2" charset="2"/>
              <a:buChar char="§"/>
              <a:defRPr/>
            </a:pPr>
            <a:r>
              <a:rPr lang="es-CO" sz="2600" dirty="0">
                <a:latin typeface="Arial" pitchFamily="34" charset="0"/>
                <a:cs typeface="Arial" pitchFamily="34" charset="0"/>
              </a:rPr>
              <a:t>Cuatro consultorías: 3 nacionales y 1 internacional</a:t>
            </a:r>
          </a:p>
        </p:txBody>
      </p:sp>
      <p:pic>
        <p:nvPicPr>
          <p:cNvPr id="25605" name="Picture 1" descr="log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9788" y="5373688"/>
            <a:ext cx="6096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2339752" y="1241429"/>
            <a:ext cx="6120036" cy="675403"/>
          </a:xfrm>
          <a:prstGeom prst="rect">
            <a:avLst/>
          </a:prstGeom>
          <a:solidFill>
            <a:srgbClr val="6CB47D"/>
          </a:solidFill>
        </p:spPr>
        <p:style>
          <a:lnRef idx="0">
            <a:schemeClr val="accent2"/>
          </a:lnRef>
          <a:fillRef idx="3">
            <a:schemeClr val="accent2"/>
          </a:fillRef>
          <a:effectRef idx="3">
            <a:schemeClr val="accent2"/>
          </a:effectRef>
          <a:fontRef idx="minor">
            <a:schemeClr val="lt1"/>
          </a:fontRef>
        </p:style>
        <p:txBody>
          <a:bodyPr anchor="ctr"/>
          <a:lstStyle/>
          <a:p>
            <a:pPr indent="-514350" algn="ctr">
              <a:defRPr/>
            </a:pPr>
            <a:r>
              <a:rPr lang="es-CO" sz="2400" b="1" dirty="0">
                <a:solidFill>
                  <a:schemeClr val="tx2"/>
                </a:solidFill>
                <a:cs typeface="Arial" pitchFamily="34" charset="0"/>
              </a:rPr>
              <a:t>ANTECEDENTES: PROYECTO DE PREPARACIÓN </a:t>
            </a:r>
          </a:p>
        </p:txBody>
      </p:sp>
      <p:pic>
        <p:nvPicPr>
          <p:cNvPr id="7" name="Picture 1026" descr="logotiff"/>
          <p:cNvPicPr>
            <a:picLocks noChangeAspect="1" noChangeArrowheads="1"/>
          </p:cNvPicPr>
          <p:nvPr/>
        </p:nvPicPr>
        <p:blipFill>
          <a:blip r:embed="rId3" cstate="print"/>
          <a:srcRect/>
          <a:stretch>
            <a:fillRect/>
          </a:stretch>
        </p:blipFill>
        <p:spPr bwMode="auto">
          <a:xfrm>
            <a:off x="8208963" y="-11906"/>
            <a:ext cx="900112" cy="1136650"/>
          </a:xfrm>
          <a:prstGeom prst="rect">
            <a:avLst/>
          </a:prstGeom>
          <a:noFill/>
          <a:ln w="9525">
            <a:noFill/>
            <a:miter lim="800000"/>
            <a:headEnd/>
            <a:tailEnd/>
          </a:ln>
        </p:spPr>
      </p:pic>
    </p:spTree>
    <p:extLst>
      <p:ext uri="{BB962C8B-B14F-4D97-AF65-F5344CB8AC3E}">
        <p14:creationId xmlns:p14="http://schemas.microsoft.com/office/powerpoint/2010/main" val="2840513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188" y="2204864"/>
            <a:ext cx="8281987" cy="4370427"/>
          </a:xfrm>
          <a:prstGeom prst="rect">
            <a:avLst/>
          </a:prstGeom>
          <a:noFill/>
        </p:spPr>
        <p:txBody>
          <a:bodyPr>
            <a:spAutoFit/>
          </a:bodyPr>
          <a:lstStyle/>
          <a:p>
            <a:pPr marL="342900" indent="-342900">
              <a:buFont typeface="Wingdings" pitchFamily="2" charset="2"/>
              <a:buChar char="ü"/>
              <a:defRPr/>
            </a:pPr>
            <a:r>
              <a:rPr lang="es-CO" sz="2600" dirty="0">
                <a:latin typeface="Arial" pitchFamily="34" charset="0"/>
                <a:cs typeface="Arial" pitchFamily="34" charset="0"/>
              </a:rPr>
              <a:t>EXCOM 66, abril de 2012, Decisión 66/27</a:t>
            </a:r>
          </a:p>
          <a:p>
            <a:pPr>
              <a:defRPr/>
            </a:pPr>
            <a:endParaRPr lang="es-CO" sz="1400" dirty="0">
              <a:latin typeface="Arial" pitchFamily="34" charset="0"/>
              <a:cs typeface="Arial" pitchFamily="34" charset="0"/>
            </a:endParaRPr>
          </a:p>
          <a:p>
            <a:pPr marL="342900" indent="-342900">
              <a:buFont typeface="Wingdings" pitchFamily="2" charset="2"/>
              <a:buChar char="ü"/>
              <a:defRPr/>
            </a:pPr>
            <a:r>
              <a:rPr lang="es-CO" sz="2600" dirty="0">
                <a:latin typeface="Arial" pitchFamily="34" charset="0"/>
                <a:cs typeface="Arial" pitchFamily="34" charset="0"/>
              </a:rPr>
              <a:t>Título del proyecto: </a:t>
            </a:r>
            <a:r>
              <a:rPr lang="en-US" sz="2600" dirty="0">
                <a:latin typeface="Arial" pitchFamily="34" charset="0"/>
                <a:cs typeface="Arial" pitchFamily="34" charset="0"/>
              </a:rPr>
              <a:t>PILOT DEMONSTRATION PROJECT ON ODS WASTE MANAGEMENT AND DISPOSAL</a:t>
            </a:r>
            <a:endParaRPr lang="es-CO" sz="2600" dirty="0">
              <a:latin typeface="Arial" pitchFamily="34" charset="0"/>
              <a:cs typeface="Arial" pitchFamily="34" charset="0"/>
            </a:endParaRPr>
          </a:p>
          <a:p>
            <a:pPr marL="342900" indent="-342900">
              <a:defRPr/>
            </a:pPr>
            <a:endParaRPr lang="es-CO" sz="1400" dirty="0">
              <a:latin typeface="Arial" pitchFamily="34" charset="0"/>
              <a:cs typeface="Arial" pitchFamily="34" charset="0"/>
            </a:endParaRPr>
          </a:p>
          <a:p>
            <a:pPr marL="342900" indent="-342900">
              <a:buFont typeface="Wingdings" pitchFamily="2" charset="2"/>
              <a:buChar char="ü"/>
              <a:defRPr/>
            </a:pPr>
            <a:r>
              <a:rPr lang="es-MX" sz="2600" dirty="0">
                <a:latin typeface="Arial" pitchFamily="34" charset="0"/>
                <a:cs typeface="Arial" pitchFamily="34" charset="0"/>
              </a:rPr>
              <a:t>Plazo de ejecución: 36 meses</a:t>
            </a:r>
            <a:endParaRPr lang="es-CO" sz="2600" dirty="0">
              <a:latin typeface="Arial" pitchFamily="34" charset="0"/>
              <a:cs typeface="Arial" pitchFamily="34" charset="0"/>
            </a:endParaRPr>
          </a:p>
          <a:p>
            <a:pPr>
              <a:defRPr/>
            </a:pPr>
            <a:endParaRPr lang="es-CO" sz="1400" dirty="0">
              <a:latin typeface="Arial" pitchFamily="34" charset="0"/>
              <a:cs typeface="Arial" pitchFamily="34" charset="0"/>
            </a:endParaRPr>
          </a:p>
          <a:p>
            <a:pPr marL="342900" indent="-342900">
              <a:buFont typeface="Wingdings" pitchFamily="2" charset="2"/>
              <a:buChar char="ü"/>
              <a:defRPr/>
            </a:pPr>
            <a:r>
              <a:rPr lang="es-CO" sz="2600" dirty="0" smtClean="0">
                <a:latin typeface="Arial" pitchFamily="34" charset="0"/>
                <a:cs typeface="Arial" pitchFamily="34" charset="0"/>
              </a:rPr>
              <a:t>US$1.195.000</a:t>
            </a:r>
          </a:p>
          <a:p>
            <a:pPr>
              <a:defRPr/>
            </a:pPr>
            <a:endParaRPr lang="es-CO" sz="1400" dirty="0" smtClean="0">
              <a:latin typeface="Arial" pitchFamily="34" charset="0"/>
              <a:cs typeface="Arial" pitchFamily="34" charset="0"/>
            </a:endParaRPr>
          </a:p>
          <a:p>
            <a:pPr marL="342900" indent="-342900">
              <a:buFont typeface="Wingdings" pitchFamily="2" charset="2"/>
              <a:buChar char="ü"/>
              <a:defRPr/>
            </a:pPr>
            <a:r>
              <a:rPr lang="es-CO" sz="2600" dirty="0" smtClean="0">
                <a:latin typeface="Arial" pitchFamily="34" charset="0"/>
                <a:cs typeface="Arial" pitchFamily="34" charset="0"/>
              </a:rPr>
              <a:t>114 Ton PAO</a:t>
            </a:r>
            <a:endParaRPr lang="es-CO" sz="2600" dirty="0">
              <a:latin typeface="Arial" pitchFamily="34" charset="0"/>
              <a:cs typeface="Arial" pitchFamily="34" charset="0"/>
            </a:endParaRPr>
          </a:p>
          <a:p>
            <a:pPr>
              <a:defRPr/>
            </a:pPr>
            <a:endParaRPr lang="es-CO" sz="1400" dirty="0">
              <a:latin typeface="Arial" pitchFamily="34" charset="0"/>
              <a:cs typeface="Arial" pitchFamily="34" charset="0"/>
            </a:endParaRPr>
          </a:p>
          <a:p>
            <a:pPr marL="342900" indent="-342900">
              <a:buFont typeface="Wingdings" pitchFamily="2" charset="2"/>
              <a:buChar char="ü"/>
              <a:defRPr/>
            </a:pPr>
            <a:r>
              <a:rPr lang="es-CO" sz="2600" dirty="0">
                <a:latin typeface="Arial" pitchFamily="34" charset="0"/>
                <a:cs typeface="Arial" pitchFamily="34" charset="0"/>
              </a:rPr>
              <a:t>Costo - efectividad: US$10,48/kg</a:t>
            </a:r>
          </a:p>
        </p:txBody>
      </p:sp>
      <p:pic>
        <p:nvPicPr>
          <p:cNvPr id="26629" name="Picture 1" descr="log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9788" y="5373688"/>
            <a:ext cx="6096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2339751" y="1241429"/>
            <a:ext cx="6553423" cy="603395"/>
          </a:xfrm>
          <a:prstGeom prst="rect">
            <a:avLst/>
          </a:prstGeom>
          <a:solidFill>
            <a:srgbClr val="6CB47D"/>
          </a:solidFill>
        </p:spPr>
        <p:style>
          <a:lnRef idx="0">
            <a:schemeClr val="accent2"/>
          </a:lnRef>
          <a:fillRef idx="3">
            <a:schemeClr val="accent2"/>
          </a:fillRef>
          <a:effectRef idx="3">
            <a:schemeClr val="accent2"/>
          </a:effectRef>
          <a:fontRef idx="minor">
            <a:schemeClr val="lt1"/>
          </a:fontRef>
        </p:style>
        <p:txBody>
          <a:bodyPr anchor="ctr"/>
          <a:lstStyle/>
          <a:p>
            <a:pPr indent="-514350" algn="ctr">
              <a:defRPr/>
            </a:pPr>
            <a:r>
              <a:rPr lang="es-CO" sz="2400" b="1" dirty="0">
                <a:solidFill>
                  <a:schemeClr val="tx2"/>
                </a:solidFill>
                <a:cs typeface="Arial" pitchFamily="34" charset="0"/>
              </a:rPr>
              <a:t>PROYECTO DEMOSTRATIVO </a:t>
            </a:r>
            <a:r>
              <a:rPr lang="es-CO" sz="2400" b="1" dirty="0" smtClean="0">
                <a:solidFill>
                  <a:schemeClr val="tx2"/>
                </a:solidFill>
                <a:cs typeface="Arial" pitchFamily="34" charset="0"/>
              </a:rPr>
              <a:t>PILOTO</a:t>
            </a:r>
            <a:endParaRPr lang="es-CO" sz="2400" b="1" dirty="0">
              <a:solidFill>
                <a:schemeClr val="tx2"/>
              </a:solidFill>
              <a:cs typeface="Arial" pitchFamily="34" charset="0"/>
            </a:endParaRPr>
          </a:p>
        </p:txBody>
      </p:sp>
      <p:pic>
        <p:nvPicPr>
          <p:cNvPr id="5" name="Picture 1026" descr="logotiff"/>
          <p:cNvPicPr>
            <a:picLocks noChangeAspect="1" noChangeArrowheads="1"/>
          </p:cNvPicPr>
          <p:nvPr/>
        </p:nvPicPr>
        <p:blipFill>
          <a:blip r:embed="rId3" cstate="print"/>
          <a:srcRect/>
          <a:stretch>
            <a:fillRect/>
          </a:stretch>
        </p:blipFill>
        <p:spPr bwMode="auto">
          <a:xfrm>
            <a:off x="8208963" y="115888"/>
            <a:ext cx="900112" cy="1138237"/>
          </a:xfrm>
          <a:prstGeom prst="rect">
            <a:avLst/>
          </a:prstGeom>
          <a:noFill/>
          <a:ln w="9525">
            <a:noFill/>
            <a:miter lim="800000"/>
            <a:headEnd/>
            <a:tailEnd/>
          </a:ln>
        </p:spPr>
      </p:pic>
    </p:spTree>
    <p:extLst>
      <p:ext uri="{BB962C8B-B14F-4D97-AF65-F5344CB8AC3E}">
        <p14:creationId xmlns:p14="http://schemas.microsoft.com/office/powerpoint/2010/main" val="2252327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2172920"/>
            <a:ext cx="4464495" cy="4462760"/>
          </a:xfrm>
          <a:prstGeom prst="rect">
            <a:avLst/>
          </a:prstGeom>
          <a:noFill/>
        </p:spPr>
        <p:txBody>
          <a:bodyPr wrap="square">
            <a:spAutoFit/>
          </a:bodyPr>
          <a:lstStyle/>
          <a:p>
            <a:pPr>
              <a:defRPr/>
            </a:pPr>
            <a:r>
              <a:rPr lang="es-CO" sz="2400" dirty="0" smtClean="0">
                <a:latin typeface="Arial" pitchFamily="34" charset="0"/>
                <a:cs typeface="Arial" pitchFamily="34" charset="0"/>
              </a:rPr>
              <a:t>Poner </a:t>
            </a:r>
            <a:r>
              <a:rPr lang="es-CO" sz="2400" dirty="0">
                <a:latin typeface="Arial" pitchFamily="34" charset="0"/>
                <a:cs typeface="Arial" pitchFamily="34" charset="0"/>
              </a:rPr>
              <a:t>en marcha una alternativa sostenible, ambientalmente segura y económicamente viable para Colombia para destruir los residuos de SAO que se han acumulado en los últimos años y cuya cantidad aumentará rápidamente con la implementación articulada de </a:t>
            </a:r>
            <a:r>
              <a:rPr lang="es-CO" sz="2400" dirty="0" smtClean="0">
                <a:latin typeface="Arial" pitchFamily="34" charset="0"/>
                <a:cs typeface="Arial" pitchFamily="34" charset="0"/>
              </a:rPr>
              <a:t>diferentes políticas nacionales. </a:t>
            </a:r>
            <a:endParaRPr lang="es-CO" sz="2400" dirty="0">
              <a:latin typeface="Arial" pitchFamily="34" charset="0"/>
              <a:cs typeface="Arial" pitchFamily="34" charset="0"/>
            </a:endParaRPr>
          </a:p>
          <a:p>
            <a:pPr marL="342900" indent="-342900">
              <a:defRPr/>
            </a:pPr>
            <a:endParaRPr lang="es-CO" sz="2000" dirty="0">
              <a:latin typeface="+mn-lt"/>
            </a:endParaRPr>
          </a:p>
        </p:txBody>
      </p:sp>
      <p:pic>
        <p:nvPicPr>
          <p:cNvPr id="27653" name="Picture 1" descr="log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9788" y="5373688"/>
            <a:ext cx="6096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2339751" y="1241429"/>
            <a:ext cx="6553423" cy="603395"/>
          </a:xfrm>
          <a:prstGeom prst="rect">
            <a:avLst/>
          </a:prstGeom>
          <a:solidFill>
            <a:srgbClr val="6CB47D"/>
          </a:solidFill>
        </p:spPr>
        <p:style>
          <a:lnRef idx="0">
            <a:schemeClr val="accent2"/>
          </a:lnRef>
          <a:fillRef idx="3">
            <a:schemeClr val="accent2"/>
          </a:fillRef>
          <a:effectRef idx="3">
            <a:schemeClr val="accent2"/>
          </a:effectRef>
          <a:fontRef idx="minor">
            <a:schemeClr val="lt1"/>
          </a:fontRef>
        </p:style>
        <p:txBody>
          <a:bodyPr anchor="ctr"/>
          <a:lstStyle/>
          <a:p>
            <a:pPr indent="-514350" algn="ctr">
              <a:defRPr/>
            </a:pPr>
            <a:r>
              <a:rPr lang="es-CO" sz="2400" b="1" dirty="0" smtClean="0">
                <a:solidFill>
                  <a:schemeClr val="tx2"/>
                </a:solidFill>
                <a:cs typeface="Arial" pitchFamily="34" charset="0"/>
              </a:rPr>
              <a:t>OBJETIVO GENERAL</a:t>
            </a:r>
            <a:endParaRPr lang="es-CO" sz="2400" b="1" dirty="0">
              <a:solidFill>
                <a:schemeClr val="tx2"/>
              </a:solidFill>
              <a:cs typeface="Arial" pitchFamily="34"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2089801"/>
            <a:ext cx="2880319" cy="216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6412" y="4317285"/>
            <a:ext cx="2680004" cy="2010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26" descr="logotiff"/>
          <p:cNvPicPr>
            <a:picLocks noChangeAspect="1" noChangeArrowheads="1"/>
          </p:cNvPicPr>
          <p:nvPr/>
        </p:nvPicPr>
        <p:blipFill>
          <a:blip r:embed="rId5" cstate="print"/>
          <a:srcRect/>
          <a:stretch>
            <a:fillRect/>
          </a:stretch>
        </p:blipFill>
        <p:spPr bwMode="auto">
          <a:xfrm>
            <a:off x="8208963" y="115888"/>
            <a:ext cx="900112" cy="1138237"/>
          </a:xfrm>
          <a:prstGeom prst="rect">
            <a:avLst/>
          </a:prstGeom>
          <a:noFill/>
          <a:ln w="9525">
            <a:noFill/>
            <a:miter lim="800000"/>
            <a:headEnd/>
            <a:tailEnd/>
          </a:ln>
        </p:spPr>
      </p:pic>
    </p:spTree>
    <p:extLst>
      <p:ext uri="{BB962C8B-B14F-4D97-AF65-F5344CB8AC3E}">
        <p14:creationId xmlns:p14="http://schemas.microsoft.com/office/powerpoint/2010/main" val="1459990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7" descr="2-logoUT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5" y="6121400"/>
            <a:ext cx="5000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611188" y="1916832"/>
            <a:ext cx="8281987" cy="5262979"/>
          </a:xfrm>
          <a:prstGeom prst="rect">
            <a:avLst/>
          </a:prstGeom>
          <a:noFill/>
        </p:spPr>
        <p:txBody>
          <a:bodyPr>
            <a:spAutoFit/>
          </a:bodyPr>
          <a:lstStyle/>
          <a:p>
            <a:pPr marL="342900" indent="-342900">
              <a:buFontTx/>
              <a:buAutoNum type="alphaLcPeriod"/>
              <a:defRPr/>
            </a:pPr>
            <a:r>
              <a:rPr lang="es-CO" sz="2000" dirty="0" smtClean="0">
                <a:latin typeface="Arial" pitchFamily="34" charset="0"/>
                <a:cs typeface="Arial" pitchFamily="34" charset="0"/>
              </a:rPr>
              <a:t>Integrar </a:t>
            </a:r>
            <a:r>
              <a:rPr lang="es-CO" sz="2000" dirty="0">
                <a:latin typeface="Arial" pitchFamily="34" charset="0"/>
                <a:cs typeface="Arial" pitchFamily="34" charset="0"/>
              </a:rPr>
              <a:t>la gestión de los residuos de SAO en el sistema nacional de gestión integral de residuos </a:t>
            </a:r>
            <a:r>
              <a:rPr lang="es-CO" sz="2000" dirty="0" smtClean="0">
                <a:latin typeface="Arial" pitchFamily="34" charset="0"/>
                <a:cs typeface="Arial" pitchFamily="34" charset="0"/>
              </a:rPr>
              <a:t>peligrosos.</a:t>
            </a:r>
          </a:p>
          <a:p>
            <a:pPr marL="342900" indent="-342900">
              <a:buFontTx/>
              <a:buAutoNum type="alphaLcPeriod"/>
              <a:defRPr/>
            </a:pPr>
            <a:endParaRPr lang="es-CO" sz="2000" dirty="0">
              <a:latin typeface="Arial" pitchFamily="34" charset="0"/>
              <a:cs typeface="Arial" pitchFamily="34" charset="0"/>
            </a:endParaRPr>
          </a:p>
          <a:p>
            <a:pPr marL="342900" indent="-342900">
              <a:buFontTx/>
              <a:buAutoNum type="alphaLcPeriod"/>
              <a:defRPr/>
            </a:pPr>
            <a:r>
              <a:rPr lang="es-CO" sz="2000" dirty="0" smtClean="0">
                <a:latin typeface="Arial" pitchFamily="34" charset="0"/>
                <a:cs typeface="Arial" pitchFamily="34" charset="0"/>
              </a:rPr>
              <a:t>Promover </a:t>
            </a:r>
            <a:r>
              <a:rPr lang="es-CO" sz="2000" dirty="0">
                <a:latin typeface="Arial" pitchFamily="34" charset="0"/>
                <a:cs typeface="Arial" pitchFamily="34" charset="0"/>
              </a:rPr>
              <a:t>las sinergias con las iniciativas para el cumplimiento de las obligaciones nacionales en virtud del Convenio de Estocolmo, especialmente las relacionadas con la destrucción de las existencias de contaminantes orgánicos persistentes – </a:t>
            </a:r>
            <a:r>
              <a:rPr lang="es-CO" sz="2000" dirty="0" smtClean="0">
                <a:latin typeface="Arial" pitchFamily="34" charset="0"/>
                <a:cs typeface="Arial" pitchFamily="34" charset="0"/>
              </a:rPr>
              <a:t>COP.</a:t>
            </a:r>
          </a:p>
          <a:p>
            <a:pPr marL="342900" indent="-342900">
              <a:buFontTx/>
              <a:buAutoNum type="alphaLcPeriod"/>
              <a:defRPr/>
            </a:pPr>
            <a:endParaRPr lang="es-CO" sz="2000" dirty="0">
              <a:latin typeface="Arial" pitchFamily="34" charset="0"/>
              <a:cs typeface="Arial" pitchFamily="34" charset="0"/>
            </a:endParaRPr>
          </a:p>
          <a:p>
            <a:pPr marL="342900" indent="-342900">
              <a:buFontTx/>
              <a:buAutoNum type="alphaLcPeriod"/>
              <a:defRPr/>
            </a:pPr>
            <a:r>
              <a:rPr lang="es-CO" sz="2000" dirty="0" smtClean="0">
                <a:latin typeface="Arial" pitchFamily="34" charset="0"/>
                <a:cs typeface="Arial" pitchFamily="34" charset="0"/>
              </a:rPr>
              <a:t>Contribuir </a:t>
            </a:r>
            <a:r>
              <a:rPr lang="es-CO" sz="2000" dirty="0">
                <a:latin typeface="Arial" pitchFamily="34" charset="0"/>
                <a:cs typeface="Arial" pitchFamily="34" charset="0"/>
              </a:rPr>
              <a:t>a la base de conocimientos técnicos sobre la destrucción de SAO y el desempeño ambiental de las tecnologías disponibles para los países en </a:t>
            </a:r>
            <a:r>
              <a:rPr lang="es-CO" sz="2000" dirty="0" smtClean="0">
                <a:latin typeface="Arial" pitchFamily="34" charset="0"/>
                <a:cs typeface="Arial" pitchFamily="34" charset="0"/>
              </a:rPr>
              <a:t>desarrollo.</a:t>
            </a:r>
          </a:p>
          <a:p>
            <a:pPr marL="342900" indent="-342900">
              <a:buFontTx/>
              <a:buAutoNum type="alphaLcPeriod"/>
              <a:defRPr/>
            </a:pPr>
            <a:endParaRPr lang="es-CO" sz="2000" dirty="0">
              <a:latin typeface="Arial" pitchFamily="34" charset="0"/>
              <a:cs typeface="Arial" pitchFamily="34" charset="0"/>
            </a:endParaRPr>
          </a:p>
          <a:p>
            <a:pPr marL="342900" indent="-342900">
              <a:buFontTx/>
              <a:buAutoNum type="alphaLcPeriod"/>
              <a:defRPr/>
            </a:pPr>
            <a:r>
              <a:rPr lang="es-CO" sz="2000" dirty="0" smtClean="0">
                <a:latin typeface="Arial" pitchFamily="34" charset="0"/>
                <a:cs typeface="Arial" pitchFamily="34" charset="0"/>
              </a:rPr>
              <a:t>Demostrar </a:t>
            </a:r>
            <a:r>
              <a:rPr lang="es-CO" sz="2000" dirty="0">
                <a:latin typeface="Arial" pitchFamily="34" charset="0"/>
                <a:cs typeface="Arial" pitchFamily="34" charset="0"/>
              </a:rPr>
              <a:t>cómo un país en vías de desarrollo puede fortalecer la capacidad nacional para gestionar residuos de SAO y servir como modelo a nivel internacional.</a:t>
            </a:r>
          </a:p>
          <a:p>
            <a:pPr marL="342900" indent="-342900">
              <a:defRPr/>
            </a:pPr>
            <a:endParaRPr lang="es-CO" dirty="0">
              <a:latin typeface="+mn-lt"/>
            </a:endParaRPr>
          </a:p>
          <a:p>
            <a:pPr>
              <a:defRPr/>
            </a:pPr>
            <a:endParaRPr lang="es-CO" dirty="0">
              <a:latin typeface="+mn-lt"/>
            </a:endParaRPr>
          </a:p>
        </p:txBody>
      </p:sp>
      <p:pic>
        <p:nvPicPr>
          <p:cNvPr id="28677" name="Picture 1" descr="log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5373688"/>
            <a:ext cx="6096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2339751" y="1241429"/>
            <a:ext cx="6553423" cy="603395"/>
          </a:xfrm>
          <a:prstGeom prst="rect">
            <a:avLst/>
          </a:prstGeom>
          <a:solidFill>
            <a:srgbClr val="6CB47D"/>
          </a:solidFill>
        </p:spPr>
        <p:style>
          <a:lnRef idx="0">
            <a:schemeClr val="accent2"/>
          </a:lnRef>
          <a:fillRef idx="3">
            <a:schemeClr val="accent2"/>
          </a:fillRef>
          <a:effectRef idx="3">
            <a:schemeClr val="accent2"/>
          </a:effectRef>
          <a:fontRef idx="minor">
            <a:schemeClr val="lt1"/>
          </a:fontRef>
        </p:style>
        <p:txBody>
          <a:bodyPr anchor="ctr"/>
          <a:lstStyle/>
          <a:p>
            <a:pPr indent="-514350" algn="ctr">
              <a:defRPr/>
            </a:pPr>
            <a:r>
              <a:rPr lang="es-CO" sz="2400" b="1" dirty="0" smtClean="0">
                <a:solidFill>
                  <a:schemeClr val="tx2"/>
                </a:solidFill>
                <a:cs typeface="Arial" pitchFamily="34" charset="0"/>
              </a:rPr>
              <a:t>OBJETIVOS ESPECÍFICOS</a:t>
            </a:r>
            <a:endParaRPr lang="es-CO" sz="2400" b="1" dirty="0">
              <a:solidFill>
                <a:schemeClr val="tx2"/>
              </a:solidFill>
              <a:cs typeface="Arial" pitchFamily="34" charset="0"/>
            </a:endParaRPr>
          </a:p>
        </p:txBody>
      </p:sp>
      <p:pic>
        <p:nvPicPr>
          <p:cNvPr id="7" name="Picture 1026" descr="logotiff"/>
          <p:cNvPicPr>
            <a:picLocks noChangeAspect="1" noChangeArrowheads="1"/>
          </p:cNvPicPr>
          <p:nvPr/>
        </p:nvPicPr>
        <p:blipFill>
          <a:blip r:embed="rId4" cstate="print"/>
          <a:srcRect/>
          <a:stretch>
            <a:fillRect/>
          </a:stretch>
        </p:blipFill>
        <p:spPr bwMode="auto">
          <a:xfrm>
            <a:off x="8208963" y="115888"/>
            <a:ext cx="900112" cy="1138237"/>
          </a:xfrm>
          <a:prstGeom prst="rect">
            <a:avLst/>
          </a:prstGeom>
          <a:noFill/>
          <a:ln w="9525">
            <a:noFill/>
            <a:miter lim="800000"/>
            <a:headEnd/>
            <a:tailEnd/>
          </a:ln>
        </p:spPr>
      </p:pic>
    </p:spTree>
    <p:extLst>
      <p:ext uri="{BB962C8B-B14F-4D97-AF65-F5344CB8AC3E}">
        <p14:creationId xmlns:p14="http://schemas.microsoft.com/office/powerpoint/2010/main" val="641892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6"/>
          <p:cNvSpPr>
            <a:spLocks noChangeArrowheads="1"/>
          </p:cNvSpPr>
          <p:nvPr/>
        </p:nvSpPr>
        <p:spPr bwMode="auto">
          <a:xfrm>
            <a:off x="539750" y="1635296"/>
            <a:ext cx="8208963" cy="5466112"/>
          </a:xfrm>
          <a:prstGeom prst="rect">
            <a:avLst/>
          </a:prstGeom>
          <a:noFill/>
          <a:ln w="9525" algn="ctr">
            <a:noFill/>
            <a:miter lim="800000"/>
            <a:headEnd/>
            <a:tailEnd/>
          </a:ln>
        </p:spPr>
        <p:txBody>
          <a:bodyPr anchor="ctr">
            <a:spAutoFit/>
          </a:bodyPr>
          <a:lstStyle/>
          <a:p>
            <a:pPr marL="457200" indent="-457200" algn="just" eaLnBrk="0" hangingPunct="0">
              <a:lnSpc>
                <a:spcPct val="90000"/>
              </a:lnSpc>
              <a:spcBef>
                <a:spcPct val="20000"/>
              </a:spcBef>
              <a:buSzPct val="90000"/>
              <a:buFont typeface="Wingdings" pitchFamily="2" charset="2"/>
              <a:buChar char="§"/>
              <a:defRPr/>
            </a:pPr>
            <a:r>
              <a:rPr lang="es-MX" sz="2400" dirty="0" smtClean="0">
                <a:latin typeface="Arial" pitchFamily="34" charset="0"/>
                <a:cs typeface="Arial" pitchFamily="34" charset="0"/>
              </a:rPr>
              <a:t>Implementación </a:t>
            </a:r>
            <a:r>
              <a:rPr lang="es-MX" sz="2400" dirty="0">
                <a:latin typeface="Arial" pitchFamily="34" charset="0"/>
                <a:cs typeface="Arial" pitchFamily="34" charset="0"/>
              </a:rPr>
              <a:t>de Protocolo de Montreal</a:t>
            </a:r>
            <a:r>
              <a:rPr lang="es-MX" sz="2400" dirty="0" smtClean="0">
                <a:latin typeface="Arial" pitchFamily="34" charset="0"/>
                <a:cs typeface="Arial" pitchFamily="34" charset="0"/>
              </a:rPr>
              <a:t>.</a:t>
            </a:r>
          </a:p>
          <a:p>
            <a:pPr algn="just" eaLnBrk="0" hangingPunct="0">
              <a:lnSpc>
                <a:spcPct val="90000"/>
              </a:lnSpc>
              <a:spcBef>
                <a:spcPct val="20000"/>
              </a:spcBef>
              <a:buSzPct val="90000"/>
              <a:defRPr/>
            </a:pPr>
            <a:endParaRPr lang="es-CO" sz="1200" dirty="0">
              <a:latin typeface="Arial" pitchFamily="34" charset="0"/>
              <a:cs typeface="Arial" pitchFamily="34" charset="0"/>
            </a:endParaRPr>
          </a:p>
          <a:p>
            <a:pPr marL="457200" indent="-457200" algn="just" eaLnBrk="0" hangingPunct="0">
              <a:lnSpc>
                <a:spcPct val="90000"/>
              </a:lnSpc>
              <a:spcBef>
                <a:spcPct val="20000"/>
              </a:spcBef>
              <a:buSzPct val="90000"/>
              <a:buFont typeface="Wingdings" pitchFamily="2" charset="2"/>
              <a:buChar char="§"/>
              <a:defRPr/>
            </a:pPr>
            <a:r>
              <a:rPr lang="es-CO" sz="2400" dirty="0" smtClean="0">
                <a:latin typeface="Arial" pitchFamily="34" charset="0"/>
                <a:cs typeface="Arial" pitchFamily="34" charset="0"/>
              </a:rPr>
              <a:t>Política </a:t>
            </a:r>
            <a:r>
              <a:rPr lang="es-CO" sz="2400" dirty="0">
                <a:latin typeface="Arial" pitchFamily="34" charset="0"/>
                <a:cs typeface="Arial" pitchFamily="34" charset="0"/>
              </a:rPr>
              <a:t>ambiental para la gestión integral de residuos peligrosos</a:t>
            </a:r>
            <a:r>
              <a:rPr lang="es-CO" sz="2400" dirty="0" smtClean="0">
                <a:latin typeface="Arial" pitchFamily="34" charset="0"/>
                <a:cs typeface="Arial" pitchFamily="34" charset="0"/>
              </a:rPr>
              <a:t>.</a:t>
            </a:r>
          </a:p>
          <a:p>
            <a:pPr algn="just" eaLnBrk="0" hangingPunct="0">
              <a:lnSpc>
                <a:spcPct val="90000"/>
              </a:lnSpc>
              <a:spcBef>
                <a:spcPct val="20000"/>
              </a:spcBef>
              <a:buSzPct val="90000"/>
              <a:defRPr/>
            </a:pPr>
            <a:endParaRPr lang="es-ES_tradnl" sz="1200" dirty="0">
              <a:latin typeface="Arial" pitchFamily="34" charset="0"/>
              <a:cs typeface="Arial" pitchFamily="34" charset="0"/>
            </a:endParaRPr>
          </a:p>
          <a:p>
            <a:pPr marL="457200" indent="-457200" algn="just" eaLnBrk="0" hangingPunct="0">
              <a:lnSpc>
                <a:spcPct val="90000"/>
              </a:lnSpc>
              <a:spcBef>
                <a:spcPct val="20000"/>
              </a:spcBef>
              <a:buSzPct val="90000"/>
              <a:buFont typeface="Wingdings" pitchFamily="2" charset="2"/>
              <a:buChar char="§"/>
              <a:defRPr/>
            </a:pPr>
            <a:r>
              <a:rPr lang="es-MX" sz="2400" dirty="0">
                <a:latin typeface="Arial" pitchFamily="34" charset="0"/>
                <a:cs typeface="Arial" pitchFamily="34" charset="0"/>
              </a:rPr>
              <a:t>Política nacional para la gestión integral de residuos de aparatos eléctricos y electrónicos, </a:t>
            </a:r>
            <a:r>
              <a:rPr lang="es-CO" sz="2400" dirty="0">
                <a:latin typeface="Arial" pitchFamily="34" charset="0"/>
                <a:cs typeface="Arial" pitchFamily="34" charset="0"/>
              </a:rPr>
              <a:t>orientada al establecimiento del sistema de Responsabilidad  Extendida del Productor – REP</a:t>
            </a:r>
            <a:r>
              <a:rPr lang="es-CO" sz="2400" dirty="0" smtClean="0">
                <a:latin typeface="Arial" pitchFamily="34" charset="0"/>
                <a:cs typeface="Arial" pitchFamily="34" charset="0"/>
              </a:rPr>
              <a:t>.</a:t>
            </a:r>
          </a:p>
          <a:p>
            <a:pPr algn="just" eaLnBrk="0" hangingPunct="0">
              <a:lnSpc>
                <a:spcPct val="90000"/>
              </a:lnSpc>
              <a:spcBef>
                <a:spcPct val="20000"/>
              </a:spcBef>
              <a:buSzPct val="90000"/>
              <a:defRPr/>
            </a:pPr>
            <a:endParaRPr lang="es-CO" sz="1200" dirty="0" smtClean="0">
              <a:latin typeface="Arial" pitchFamily="34" charset="0"/>
              <a:cs typeface="Arial" pitchFamily="34" charset="0"/>
            </a:endParaRPr>
          </a:p>
          <a:p>
            <a:pPr marL="457200" indent="-457200" algn="just" eaLnBrk="0" hangingPunct="0">
              <a:lnSpc>
                <a:spcPct val="90000"/>
              </a:lnSpc>
              <a:spcBef>
                <a:spcPct val="20000"/>
              </a:spcBef>
              <a:buSzPct val="90000"/>
              <a:buFont typeface="Wingdings" pitchFamily="2" charset="2"/>
              <a:buChar char="§"/>
              <a:defRPr/>
            </a:pPr>
            <a:r>
              <a:rPr lang="es-CO" sz="2400" dirty="0" smtClean="0">
                <a:latin typeface="Arial" pitchFamily="34" charset="0"/>
                <a:cs typeface="Arial" pitchFamily="34" charset="0"/>
              </a:rPr>
              <a:t>Estrategia colombiana de desarrollo bajo en carbono.</a:t>
            </a:r>
          </a:p>
          <a:p>
            <a:pPr algn="just" eaLnBrk="0" hangingPunct="0">
              <a:lnSpc>
                <a:spcPct val="90000"/>
              </a:lnSpc>
              <a:spcBef>
                <a:spcPct val="20000"/>
              </a:spcBef>
              <a:buSzPct val="90000"/>
              <a:defRPr/>
            </a:pPr>
            <a:endParaRPr lang="es-CO" sz="1200" dirty="0" smtClean="0">
              <a:latin typeface="Arial" pitchFamily="34" charset="0"/>
              <a:cs typeface="Arial" pitchFamily="34" charset="0"/>
            </a:endParaRPr>
          </a:p>
          <a:p>
            <a:pPr marL="457200" indent="-457200" algn="just" eaLnBrk="0" hangingPunct="0">
              <a:lnSpc>
                <a:spcPct val="90000"/>
              </a:lnSpc>
              <a:spcBef>
                <a:spcPct val="20000"/>
              </a:spcBef>
              <a:buSzPct val="90000"/>
              <a:buFont typeface="Wingdings" pitchFamily="2" charset="2"/>
              <a:buChar char="§"/>
              <a:defRPr/>
            </a:pPr>
            <a:r>
              <a:rPr lang="es-CO" sz="2400" dirty="0">
                <a:latin typeface="Arial" pitchFamily="34" charset="0"/>
                <a:cs typeface="Arial" pitchFamily="34" charset="0"/>
              </a:rPr>
              <a:t>Programa de uso racional y eficiente de la energía y demás formas de energía no convencionales – PROURE.</a:t>
            </a:r>
          </a:p>
          <a:p>
            <a:pPr algn="just" eaLnBrk="0" hangingPunct="0">
              <a:lnSpc>
                <a:spcPct val="90000"/>
              </a:lnSpc>
              <a:spcBef>
                <a:spcPct val="20000"/>
              </a:spcBef>
              <a:buSzPct val="90000"/>
              <a:defRPr/>
            </a:pPr>
            <a:endParaRPr lang="es-CO" sz="2400" dirty="0">
              <a:latin typeface="Arial" pitchFamily="34" charset="0"/>
              <a:cs typeface="Arial" pitchFamily="34" charset="0"/>
            </a:endParaRPr>
          </a:p>
        </p:txBody>
      </p:sp>
      <p:pic>
        <p:nvPicPr>
          <p:cNvPr id="29701" name="Picture 1" descr="log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9788" y="5373688"/>
            <a:ext cx="6096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2339751" y="1124744"/>
            <a:ext cx="6553423" cy="603395"/>
          </a:xfrm>
          <a:prstGeom prst="rect">
            <a:avLst/>
          </a:prstGeom>
          <a:solidFill>
            <a:srgbClr val="6CB47D"/>
          </a:solidFill>
        </p:spPr>
        <p:style>
          <a:lnRef idx="0">
            <a:schemeClr val="accent2"/>
          </a:lnRef>
          <a:fillRef idx="3">
            <a:schemeClr val="accent2"/>
          </a:fillRef>
          <a:effectRef idx="3">
            <a:schemeClr val="accent2"/>
          </a:effectRef>
          <a:fontRef idx="minor">
            <a:schemeClr val="lt1"/>
          </a:fontRef>
        </p:style>
        <p:txBody>
          <a:bodyPr anchor="ctr"/>
          <a:lstStyle/>
          <a:p>
            <a:pPr indent="-514350" algn="ctr">
              <a:defRPr/>
            </a:pPr>
            <a:r>
              <a:rPr lang="es-CO" sz="2400" b="1" dirty="0" smtClean="0">
                <a:solidFill>
                  <a:schemeClr val="tx2"/>
                </a:solidFill>
                <a:cs typeface="Arial" pitchFamily="34" charset="0"/>
              </a:rPr>
              <a:t>MARCO POLÍTICO Y LEGAL</a:t>
            </a:r>
            <a:endParaRPr lang="es-CO" sz="2400" b="1" dirty="0">
              <a:solidFill>
                <a:schemeClr val="tx2"/>
              </a:solidFill>
              <a:cs typeface="Arial" pitchFamily="34" charset="0"/>
            </a:endParaRPr>
          </a:p>
        </p:txBody>
      </p:sp>
      <p:pic>
        <p:nvPicPr>
          <p:cNvPr id="5" name="Picture 1026" descr="logotiff"/>
          <p:cNvPicPr>
            <a:picLocks noChangeAspect="1" noChangeArrowheads="1"/>
          </p:cNvPicPr>
          <p:nvPr/>
        </p:nvPicPr>
        <p:blipFill>
          <a:blip r:embed="rId3" cstate="print"/>
          <a:srcRect/>
          <a:stretch>
            <a:fillRect/>
          </a:stretch>
        </p:blipFill>
        <p:spPr bwMode="auto">
          <a:xfrm>
            <a:off x="8208963" y="115888"/>
            <a:ext cx="900112" cy="1138237"/>
          </a:xfrm>
          <a:prstGeom prst="rect">
            <a:avLst/>
          </a:prstGeom>
          <a:noFill/>
          <a:ln w="9525">
            <a:noFill/>
            <a:miter lim="800000"/>
            <a:headEnd/>
            <a:tailEnd/>
          </a:ln>
        </p:spPr>
      </p:pic>
    </p:spTree>
    <p:extLst>
      <p:ext uri="{BB962C8B-B14F-4D97-AF65-F5344CB8AC3E}">
        <p14:creationId xmlns:p14="http://schemas.microsoft.com/office/powerpoint/2010/main" val="591449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6"/>
          <p:cNvSpPr>
            <a:spLocks noChangeArrowheads="1"/>
          </p:cNvSpPr>
          <p:nvPr/>
        </p:nvSpPr>
        <p:spPr bwMode="auto">
          <a:xfrm>
            <a:off x="395288" y="1743200"/>
            <a:ext cx="5832896" cy="4622804"/>
          </a:xfrm>
          <a:prstGeom prst="rect">
            <a:avLst/>
          </a:prstGeom>
          <a:noFill/>
          <a:ln w="9525" algn="ctr">
            <a:noFill/>
            <a:miter lim="800000"/>
            <a:headEnd/>
            <a:tailEnd/>
          </a:ln>
        </p:spPr>
        <p:txBody>
          <a:bodyPr wrap="square" anchor="ctr">
            <a:spAutoFit/>
          </a:bodyPr>
          <a:lstStyle/>
          <a:p>
            <a:pPr marL="457200" indent="-457200" algn="just" eaLnBrk="0" hangingPunct="0">
              <a:lnSpc>
                <a:spcPct val="90000"/>
              </a:lnSpc>
              <a:spcBef>
                <a:spcPct val="20000"/>
              </a:spcBef>
              <a:buSzPct val="90000"/>
              <a:defRPr/>
            </a:pPr>
            <a:r>
              <a:rPr lang="es-CO" sz="2000" dirty="0" smtClean="0">
                <a:latin typeface="Arial" pitchFamily="34" charset="0"/>
                <a:cs typeface="Arial" pitchFamily="34" charset="0"/>
              </a:rPr>
              <a:t>ETAPA 1: </a:t>
            </a:r>
          </a:p>
          <a:p>
            <a:pPr marL="457200" indent="-457200" algn="just" eaLnBrk="0" hangingPunct="0">
              <a:lnSpc>
                <a:spcPct val="90000"/>
              </a:lnSpc>
              <a:spcBef>
                <a:spcPct val="20000"/>
              </a:spcBef>
              <a:buSzPct val="90000"/>
              <a:defRPr/>
            </a:pPr>
            <a:r>
              <a:rPr lang="es-CO" sz="2000" dirty="0">
                <a:latin typeface="Arial" pitchFamily="34" charset="0"/>
                <a:cs typeface="Arial" pitchFamily="34" charset="0"/>
              </a:rPr>
              <a:t>	</a:t>
            </a:r>
            <a:endParaRPr lang="es-CO" sz="2000" dirty="0" smtClean="0">
              <a:latin typeface="Arial" pitchFamily="34" charset="0"/>
              <a:cs typeface="Arial" pitchFamily="34" charset="0"/>
            </a:endParaRPr>
          </a:p>
          <a:p>
            <a:pPr marL="457200" indent="-457200" algn="just" eaLnBrk="0" hangingPunct="0">
              <a:lnSpc>
                <a:spcPct val="90000"/>
              </a:lnSpc>
              <a:spcBef>
                <a:spcPct val="20000"/>
              </a:spcBef>
              <a:buSzPct val="90000"/>
              <a:defRPr/>
            </a:pPr>
            <a:r>
              <a:rPr lang="es-CO" sz="2000" dirty="0">
                <a:latin typeface="Arial" pitchFamily="34" charset="0"/>
                <a:cs typeface="Arial" pitchFamily="34" charset="0"/>
              </a:rPr>
              <a:t>	</a:t>
            </a:r>
            <a:r>
              <a:rPr lang="es-CO" sz="2000" dirty="0" smtClean="0">
                <a:latin typeface="Arial" pitchFamily="34" charset="0"/>
                <a:cs typeface="Arial" pitchFamily="34" charset="0"/>
              </a:rPr>
              <a:t>Acopio</a:t>
            </a:r>
            <a:r>
              <a:rPr lang="es-CO" sz="2000" dirty="0">
                <a:latin typeface="Arial" pitchFamily="34" charset="0"/>
                <a:cs typeface="Arial" pitchFamily="34" charset="0"/>
              </a:rPr>
              <a:t>, </a:t>
            </a:r>
            <a:r>
              <a:rPr lang="es-CO" sz="2000" dirty="0" smtClean="0">
                <a:latin typeface="Arial" pitchFamily="34" charset="0"/>
                <a:cs typeface="Arial" pitchFamily="34" charset="0"/>
              </a:rPr>
              <a:t>consolidación </a:t>
            </a:r>
            <a:r>
              <a:rPr lang="es-CO" sz="2000" dirty="0">
                <a:latin typeface="Arial" pitchFamily="34" charset="0"/>
                <a:cs typeface="Arial" pitchFamily="34" charset="0"/>
              </a:rPr>
              <a:t>y </a:t>
            </a:r>
            <a:r>
              <a:rPr lang="es-CO" sz="2000" dirty="0" smtClean="0">
                <a:latin typeface="Arial" pitchFamily="34" charset="0"/>
                <a:cs typeface="Arial" pitchFamily="34" charset="0"/>
              </a:rPr>
              <a:t>caracterización </a:t>
            </a:r>
            <a:r>
              <a:rPr lang="es-CO" sz="2000" dirty="0">
                <a:latin typeface="Arial" pitchFamily="34" charset="0"/>
                <a:cs typeface="Arial" pitchFamily="34" charset="0"/>
              </a:rPr>
              <a:t>de los residuos de SAO para las pruebas de quemado, incluyendo las existencias de CFC-11 y CFC-12 como fuentes concentradas, así como la recuperación de la espuma de poliuretano que </a:t>
            </a:r>
            <a:r>
              <a:rPr lang="es-CO" sz="2000" dirty="0" smtClean="0">
                <a:latin typeface="Arial" pitchFamily="34" charset="0"/>
                <a:cs typeface="Arial" pitchFamily="34" charset="0"/>
              </a:rPr>
              <a:t>contiene CFC-11 </a:t>
            </a:r>
            <a:r>
              <a:rPr lang="es-CO" sz="2000" dirty="0">
                <a:latin typeface="Arial" pitchFamily="34" charset="0"/>
                <a:cs typeface="Arial" pitchFamily="34" charset="0"/>
              </a:rPr>
              <a:t>de los gabinetes y puertas de refrigeradores antiguos que llegan a los patios de chatarra metálica de </a:t>
            </a:r>
            <a:r>
              <a:rPr lang="es-CO" sz="2000" dirty="0" smtClean="0">
                <a:latin typeface="Arial" pitchFamily="34" charset="0"/>
                <a:cs typeface="Arial" pitchFamily="34" charset="0"/>
              </a:rPr>
              <a:t>instalaciones </a:t>
            </a:r>
            <a:r>
              <a:rPr lang="es-CO" sz="2000" dirty="0">
                <a:latin typeface="Arial" pitchFamily="34" charset="0"/>
                <a:cs typeface="Arial" pitchFamily="34" charset="0"/>
              </a:rPr>
              <a:t>de empresas siderúrgicas. </a:t>
            </a:r>
          </a:p>
          <a:p>
            <a:pPr marL="457200" indent="-457200" algn="just" eaLnBrk="0" hangingPunct="0">
              <a:lnSpc>
                <a:spcPct val="90000"/>
              </a:lnSpc>
              <a:spcBef>
                <a:spcPct val="20000"/>
              </a:spcBef>
              <a:buSzPct val="90000"/>
              <a:defRPr/>
            </a:pPr>
            <a:endParaRPr lang="es-CO" sz="3200" dirty="0" smtClean="0">
              <a:latin typeface="Arial" pitchFamily="34" charset="0"/>
              <a:cs typeface="Arial" pitchFamily="34" charset="0"/>
            </a:endParaRPr>
          </a:p>
          <a:p>
            <a:pPr marL="457200" indent="-457200" algn="just" eaLnBrk="0" hangingPunct="0">
              <a:lnSpc>
                <a:spcPct val="90000"/>
              </a:lnSpc>
              <a:spcBef>
                <a:spcPct val="20000"/>
              </a:spcBef>
              <a:buSzPct val="90000"/>
              <a:defRPr/>
            </a:pPr>
            <a:endParaRPr lang="es-CO" sz="3200" dirty="0">
              <a:latin typeface="Arial" pitchFamily="34" charset="0"/>
              <a:cs typeface="Arial" pitchFamily="34" charset="0"/>
            </a:endParaRPr>
          </a:p>
        </p:txBody>
      </p:sp>
      <p:pic>
        <p:nvPicPr>
          <p:cNvPr id="30724" name="Picture 7" descr="2-logoUT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6235700"/>
            <a:ext cx="5000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 descr="log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5373688"/>
            <a:ext cx="6096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2339751" y="1196752"/>
            <a:ext cx="6553423" cy="603395"/>
          </a:xfrm>
          <a:prstGeom prst="rect">
            <a:avLst/>
          </a:prstGeom>
          <a:solidFill>
            <a:srgbClr val="6CB47D"/>
          </a:solidFill>
        </p:spPr>
        <p:style>
          <a:lnRef idx="0">
            <a:schemeClr val="accent2"/>
          </a:lnRef>
          <a:fillRef idx="3">
            <a:schemeClr val="accent2"/>
          </a:fillRef>
          <a:effectRef idx="3">
            <a:schemeClr val="accent2"/>
          </a:effectRef>
          <a:fontRef idx="minor">
            <a:schemeClr val="lt1"/>
          </a:fontRef>
        </p:style>
        <p:txBody>
          <a:bodyPr anchor="ctr"/>
          <a:lstStyle/>
          <a:p>
            <a:pPr indent="-514350" algn="ctr">
              <a:defRPr/>
            </a:pPr>
            <a:r>
              <a:rPr lang="es-CO" sz="2400" b="1" dirty="0" smtClean="0">
                <a:solidFill>
                  <a:schemeClr val="tx2"/>
                </a:solidFill>
                <a:cs typeface="Arial" pitchFamily="34" charset="0"/>
              </a:rPr>
              <a:t>ESTRATEGIA DEL PROYECTO</a:t>
            </a:r>
            <a:endParaRPr lang="es-CO" sz="2400" b="1" dirty="0">
              <a:solidFill>
                <a:schemeClr val="tx2"/>
              </a:solidFill>
              <a:cs typeface="Arial" pitchFamily="34" charset="0"/>
            </a:endParaRPr>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844824"/>
            <a:ext cx="2160587"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DSCN19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7580" y="3446438"/>
            <a:ext cx="2374900" cy="1782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2"/>
          <p:cNvSpPr>
            <a:spLocks noGrp="1"/>
          </p:cNvSpPr>
          <p:nvPr>
            <p:ph type="title"/>
          </p:nvPr>
        </p:nvSpPr>
        <p:spPr>
          <a:xfrm>
            <a:off x="468313" y="5733256"/>
            <a:ext cx="8229600" cy="792088"/>
          </a:xfrm>
        </p:spPr>
        <p:txBody>
          <a:bodyPr/>
          <a:lstStyle/>
          <a:p>
            <a:pPr>
              <a:defRPr/>
            </a:pPr>
            <a:r>
              <a:rPr lang="es-CO" sz="1800" kern="1200" dirty="0" smtClean="0">
                <a:latin typeface="Arial" pitchFamily="34" charset="0"/>
                <a:ea typeface="+mn-ea"/>
                <a:cs typeface="Arial" pitchFamily="34" charset="0"/>
              </a:rPr>
              <a:t>Empresas participantes: gestores de RESPEL y RAEE, incinerador de RESPEL, Siderúrgica</a:t>
            </a:r>
            <a:r>
              <a:rPr lang="es-CO" sz="3200" kern="1200" dirty="0" smtClean="0">
                <a:ea typeface="+mn-ea"/>
                <a:cs typeface="+mn-cs"/>
              </a:rPr>
              <a:t/>
            </a:r>
            <a:br>
              <a:rPr lang="es-CO" sz="3200" kern="1200" dirty="0" smtClean="0">
                <a:ea typeface="+mn-ea"/>
                <a:cs typeface="+mn-cs"/>
              </a:rPr>
            </a:br>
            <a:endParaRPr lang="es-ES" sz="3200" kern="1200" dirty="0" smtClean="0">
              <a:ea typeface="+mn-ea"/>
              <a:cs typeface="+mn-cs"/>
            </a:endParaRPr>
          </a:p>
        </p:txBody>
      </p:sp>
      <p:pic>
        <p:nvPicPr>
          <p:cNvPr id="11" name="Picture 1026" descr="logotiff"/>
          <p:cNvPicPr>
            <a:picLocks noChangeAspect="1" noChangeArrowheads="1"/>
          </p:cNvPicPr>
          <p:nvPr/>
        </p:nvPicPr>
        <p:blipFill>
          <a:blip r:embed="rId6" cstate="print"/>
          <a:srcRect/>
          <a:stretch>
            <a:fillRect/>
          </a:stretch>
        </p:blipFill>
        <p:spPr bwMode="auto">
          <a:xfrm>
            <a:off x="8208963" y="115888"/>
            <a:ext cx="900112" cy="1138237"/>
          </a:xfrm>
          <a:prstGeom prst="rect">
            <a:avLst/>
          </a:prstGeom>
          <a:noFill/>
          <a:ln w="9525">
            <a:noFill/>
            <a:miter lim="800000"/>
            <a:headEnd/>
            <a:tailEnd/>
          </a:ln>
        </p:spPr>
      </p:pic>
    </p:spTree>
    <p:extLst>
      <p:ext uri="{BB962C8B-B14F-4D97-AF65-F5344CB8AC3E}">
        <p14:creationId xmlns:p14="http://schemas.microsoft.com/office/powerpoint/2010/main" val="2212543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n 2" descr="cid:_1_0C971AA40C9716D00021E34843257A33"/>
          <p:cNvPicPr>
            <a:picLocks noChangeAspect="1" noChangeArrowheads="1"/>
          </p:cNvPicPr>
          <p:nvPr/>
        </p:nvPicPr>
        <p:blipFill>
          <a:blip r:embed="rId2" cstate="print"/>
          <a:srcRect/>
          <a:stretch>
            <a:fillRect/>
          </a:stretch>
        </p:blipFill>
        <p:spPr bwMode="auto">
          <a:xfrm>
            <a:off x="4973638" y="2681288"/>
            <a:ext cx="3563937" cy="2116137"/>
          </a:xfrm>
          <a:prstGeom prst="rect">
            <a:avLst/>
          </a:prstGeom>
          <a:noFill/>
          <a:ln w="9525">
            <a:noFill/>
            <a:miter lim="800000"/>
            <a:headEnd/>
            <a:tailEnd/>
          </a:ln>
        </p:spPr>
      </p:pic>
      <p:sp>
        <p:nvSpPr>
          <p:cNvPr id="25603" name="7 Rectángulo"/>
          <p:cNvSpPr>
            <a:spLocks noChangeArrowheads="1"/>
          </p:cNvSpPr>
          <p:nvPr/>
        </p:nvSpPr>
        <p:spPr bwMode="auto">
          <a:xfrm>
            <a:off x="4654550" y="4849813"/>
            <a:ext cx="3967163" cy="523875"/>
          </a:xfrm>
          <a:prstGeom prst="rect">
            <a:avLst/>
          </a:prstGeom>
          <a:noFill/>
          <a:ln w="9525">
            <a:noFill/>
            <a:miter lim="800000"/>
            <a:headEnd/>
            <a:tailEnd/>
          </a:ln>
        </p:spPr>
        <p:txBody>
          <a:bodyPr>
            <a:spAutoFit/>
          </a:bodyPr>
          <a:lstStyle/>
          <a:p>
            <a:pPr algn="ctr"/>
            <a:r>
              <a:rPr lang="es-CO" sz="1400" b="1" i="1">
                <a:solidFill>
                  <a:srgbClr val="0070C0"/>
                </a:solidFill>
              </a:rPr>
              <a:t>Protecting our atmosphere for generations to come</a:t>
            </a:r>
            <a:r>
              <a:rPr lang="es-CO" sz="1400" b="1">
                <a:solidFill>
                  <a:srgbClr val="0070C0"/>
                </a:solidFill>
              </a:rPr>
              <a:t> </a:t>
            </a:r>
            <a:r>
              <a:rPr lang="es-CO" sz="1400" b="1" i="1">
                <a:solidFill>
                  <a:srgbClr val="0070C0"/>
                </a:solidFill>
              </a:rPr>
              <a:t/>
            </a:r>
            <a:br>
              <a:rPr lang="es-CO" sz="1400" b="1" i="1">
                <a:solidFill>
                  <a:srgbClr val="0070C0"/>
                </a:solidFill>
              </a:rPr>
            </a:br>
            <a:r>
              <a:rPr lang="es-CO" sz="1400" b="1" i="1">
                <a:solidFill>
                  <a:srgbClr val="0070C0"/>
                </a:solidFill>
              </a:rPr>
              <a:t>25 years of the Montreal Protocol</a:t>
            </a:r>
            <a:r>
              <a:rPr lang="es-CO" sz="1400" b="1">
                <a:solidFill>
                  <a:srgbClr val="0070C0"/>
                </a:solidFill>
              </a:rPr>
              <a:t> </a:t>
            </a:r>
          </a:p>
        </p:txBody>
      </p:sp>
      <p:pic>
        <p:nvPicPr>
          <p:cNvPr id="25604" name="Picture 1026" descr="logotiff"/>
          <p:cNvPicPr>
            <a:picLocks noGrp="1" noChangeAspect="1" noChangeArrowheads="1"/>
          </p:cNvPicPr>
          <p:nvPr>
            <p:ph idx="1"/>
          </p:nvPr>
        </p:nvPicPr>
        <p:blipFill>
          <a:blip r:embed="rId3" cstate="print"/>
          <a:srcRect/>
          <a:stretch>
            <a:fillRect/>
          </a:stretch>
        </p:blipFill>
        <p:spPr>
          <a:xfrm>
            <a:off x="393700" y="1746250"/>
            <a:ext cx="3382963" cy="4275138"/>
          </a:xfr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6"/>
          <p:cNvSpPr>
            <a:spLocks noChangeArrowheads="1"/>
          </p:cNvSpPr>
          <p:nvPr/>
        </p:nvSpPr>
        <p:spPr bwMode="auto">
          <a:xfrm>
            <a:off x="35496" y="1881699"/>
            <a:ext cx="5472856" cy="4345805"/>
          </a:xfrm>
          <a:prstGeom prst="rect">
            <a:avLst/>
          </a:prstGeom>
          <a:noFill/>
          <a:ln w="9525" algn="ctr">
            <a:noFill/>
            <a:miter lim="800000"/>
            <a:headEnd/>
            <a:tailEnd/>
          </a:ln>
        </p:spPr>
        <p:txBody>
          <a:bodyPr wrap="square" anchor="ctr">
            <a:spAutoFit/>
          </a:bodyPr>
          <a:lstStyle/>
          <a:p>
            <a:pPr marL="457200" indent="-457200" algn="just" eaLnBrk="0" hangingPunct="0">
              <a:lnSpc>
                <a:spcPct val="90000"/>
              </a:lnSpc>
              <a:spcBef>
                <a:spcPct val="20000"/>
              </a:spcBef>
              <a:buSzPct val="90000"/>
              <a:defRPr/>
            </a:pPr>
            <a:r>
              <a:rPr lang="es-CO" sz="2000" dirty="0" smtClean="0">
                <a:latin typeface="Arial" pitchFamily="34" charset="0"/>
                <a:cs typeface="Arial" pitchFamily="34" charset="0"/>
              </a:rPr>
              <a:t>ETAPA  2: </a:t>
            </a:r>
          </a:p>
          <a:p>
            <a:pPr marL="457200" indent="-457200" algn="just" eaLnBrk="0" hangingPunct="0">
              <a:lnSpc>
                <a:spcPct val="90000"/>
              </a:lnSpc>
              <a:spcBef>
                <a:spcPct val="20000"/>
              </a:spcBef>
              <a:buSzPct val="90000"/>
              <a:defRPr/>
            </a:pPr>
            <a:r>
              <a:rPr lang="es-CO" sz="2000" dirty="0">
                <a:latin typeface="Arial" pitchFamily="34" charset="0"/>
                <a:cs typeface="Arial" pitchFamily="34" charset="0"/>
              </a:rPr>
              <a:t>	</a:t>
            </a:r>
            <a:endParaRPr lang="es-CO" sz="2000" dirty="0" smtClean="0">
              <a:latin typeface="Arial" pitchFamily="34" charset="0"/>
              <a:cs typeface="Arial" pitchFamily="34" charset="0"/>
            </a:endParaRPr>
          </a:p>
          <a:p>
            <a:pPr marL="457200" indent="-457200" algn="just" eaLnBrk="0" hangingPunct="0">
              <a:lnSpc>
                <a:spcPct val="90000"/>
              </a:lnSpc>
              <a:spcBef>
                <a:spcPct val="20000"/>
              </a:spcBef>
              <a:buSzPct val="90000"/>
              <a:defRPr/>
            </a:pPr>
            <a:r>
              <a:rPr lang="es-CO" sz="2000" dirty="0">
                <a:latin typeface="Arial" pitchFamily="34" charset="0"/>
                <a:cs typeface="Arial" pitchFamily="34" charset="0"/>
              </a:rPr>
              <a:t>	</a:t>
            </a:r>
            <a:r>
              <a:rPr lang="es-CO" sz="2000" dirty="0" smtClean="0">
                <a:latin typeface="Arial" pitchFamily="34" charset="0"/>
                <a:cs typeface="Arial" pitchFamily="34" charset="0"/>
              </a:rPr>
              <a:t>Realización </a:t>
            </a:r>
            <a:r>
              <a:rPr lang="es-CO" sz="2000" dirty="0">
                <a:latin typeface="Arial" pitchFamily="34" charset="0"/>
                <a:cs typeface="Arial" pitchFamily="34" charset="0"/>
              </a:rPr>
              <a:t>y </a:t>
            </a:r>
            <a:r>
              <a:rPr lang="es-CO" sz="2000" dirty="0" smtClean="0">
                <a:latin typeface="Arial" pitchFamily="34" charset="0"/>
                <a:cs typeface="Arial" pitchFamily="34" charset="0"/>
              </a:rPr>
              <a:t>monitoreo </a:t>
            </a:r>
            <a:r>
              <a:rPr lang="es-CO" sz="2000" dirty="0">
                <a:latin typeface="Arial" pitchFamily="34" charset="0"/>
                <a:cs typeface="Arial" pitchFamily="34" charset="0"/>
              </a:rPr>
              <a:t>de cuatro (4) pruebas de quemado, una para CFC-11, una para CFC-12 y dos para espumas de poliuretano con </a:t>
            </a:r>
            <a:r>
              <a:rPr lang="es-CO" sz="2000" dirty="0" smtClean="0">
                <a:latin typeface="Arial" pitchFamily="34" charset="0"/>
                <a:cs typeface="Arial" pitchFamily="34" charset="0"/>
              </a:rPr>
              <a:t>CFC-11 y HCFC-141b. </a:t>
            </a:r>
            <a:r>
              <a:rPr lang="es-CO" sz="2000" dirty="0">
                <a:latin typeface="Arial" pitchFamily="34" charset="0"/>
                <a:cs typeface="Arial" pitchFamily="34" charset="0"/>
              </a:rPr>
              <a:t>Las pruebas de quemado, cada una de por lo menos 5 toneladas del residuo, se realizarán en  hornos rotatorios nacionales ubicados en </a:t>
            </a:r>
            <a:r>
              <a:rPr lang="es-CO" sz="2000" dirty="0" smtClean="0">
                <a:latin typeface="Arial" pitchFamily="34" charset="0"/>
                <a:cs typeface="Arial" pitchFamily="34" charset="0"/>
              </a:rPr>
              <a:t>instalaciones </a:t>
            </a:r>
            <a:r>
              <a:rPr lang="es-CO" sz="2000" dirty="0">
                <a:latin typeface="Arial" pitchFamily="34" charset="0"/>
                <a:cs typeface="Arial" pitchFamily="34" charset="0"/>
              </a:rPr>
              <a:t>dedicadas a la incineración de residuos peligrosos.  </a:t>
            </a:r>
          </a:p>
          <a:p>
            <a:pPr marL="457200" indent="-457200" algn="just" eaLnBrk="0" hangingPunct="0">
              <a:lnSpc>
                <a:spcPct val="90000"/>
              </a:lnSpc>
              <a:spcBef>
                <a:spcPct val="20000"/>
              </a:spcBef>
              <a:buSzPct val="90000"/>
              <a:defRPr/>
            </a:pPr>
            <a:endParaRPr lang="es-CO" sz="3200" dirty="0" smtClean="0">
              <a:latin typeface="Arial" pitchFamily="34" charset="0"/>
              <a:cs typeface="Arial" pitchFamily="34" charset="0"/>
            </a:endParaRPr>
          </a:p>
          <a:p>
            <a:pPr marL="457200" indent="-457200" algn="just" eaLnBrk="0" hangingPunct="0">
              <a:lnSpc>
                <a:spcPct val="90000"/>
              </a:lnSpc>
              <a:spcBef>
                <a:spcPct val="20000"/>
              </a:spcBef>
              <a:buSzPct val="90000"/>
              <a:defRPr/>
            </a:pPr>
            <a:endParaRPr lang="es-CO" sz="3200" dirty="0">
              <a:latin typeface="Arial" pitchFamily="34" charset="0"/>
              <a:cs typeface="Arial" pitchFamily="34" charset="0"/>
            </a:endParaRPr>
          </a:p>
        </p:txBody>
      </p:sp>
      <p:pic>
        <p:nvPicPr>
          <p:cNvPr id="30724" name="Picture 7" descr="2-logoUT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6235700"/>
            <a:ext cx="5000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 descr="log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5373688"/>
            <a:ext cx="6096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2339751" y="1196752"/>
            <a:ext cx="6553423" cy="603395"/>
          </a:xfrm>
          <a:prstGeom prst="rect">
            <a:avLst/>
          </a:prstGeom>
          <a:solidFill>
            <a:srgbClr val="6CB47D"/>
          </a:solidFill>
        </p:spPr>
        <p:style>
          <a:lnRef idx="0">
            <a:schemeClr val="accent2"/>
          </a:lnRef>
          <a:fillRef idx="3">
            <a:schemeClr val="accent2"/>
          </a:fillRef>
          <a:effectRef idx="3">
            <a:schemeClr val="accent2"/>
          </a:effectRef>
          <a:fontRef idx="minor">
            <a:schemeClr val="lt1"/>
          </a:fontRef>
        </p:style>
        <p:txBody>
          <a:bodyPr anchor="ctr"/>
          <a:lstStyle/>
          <a:p>
            <a:pPr indent="-514350" algn="ctr">
              <a:defRPr/>
            </a:pPr>
            <a:r>
              <a:rPr lang="es-CO" sz="2400" b="1" dirty="0" smtClean="0">
                <a:solidFill>
                  <a:schemeClr val="tx2"/>
                </a:solidFill>
                <a:cs typeface="Arial" pitchFamily="34" charset="0"/>
              </a:rPr>
              <a:t>ESTRATEGIA DEL PROYECTO</a:t>
            </a:r>
            <a:endParaRPr lang="es-CO" sz="2400" b="1" dirty="0">
              <a:solidFill>
                <a:schemeClr val="tx2"/>
              </a:solidFill>
              <a:cs typeface="Arial" pitchFamily="34" charset="0"/>
            </a:endParaRPr>
          </a:p>
        </p:txBody>
      </p:sp>
      <p:sp>
        <p:nvSpPr>
          <p:cNvPr id="10" name="Rectangle 2"/>
          <p:cNvSpPr>
            <a:spLocks noGrp="1"/>
          </p:cNvSpPr>
          <p:nvPr>
            <p:ph type="title"/>
          </p:nvPr>
        </p:nvSpPr>
        <p:spPr>
          <a:xfrm>
            <a:off x="468313" y="5733256"/>
            <a:ext cx="8229600" cy="792088"/>
          </a:xfrm>
        </p:spPr>
        <p:txBody>
          <a:bodyPr/>
          <a:lstStyle/>
          <a:p>
            <a:pPr>
              <a:defRPr/>
            </a:pPr>
            <a:r>
              <a:rPr lang="es-CO" sz="1800" kern="1200" dirty="0" smtClean="0">
                <a:latin typeface="Arial" pitchFamily="34" charset="0"/>
                <a:ea typeface="+mn-ea"/>
                <a:cs typeface="Arial" pitchFamily="34" charset="0"/>
              </a:rPr>
              <a:t>Empresas participantes: incinerador de RESPEL</a:t>
            </a:r>
            <a:r>
              <a:rPr lang="es-CO" sz="3200" kern="1200" dirty="0" smtClean="0">
                <a:ea typeface="+mn-ea"/>
                <a:cs typeface="+mn-cs"/>
              </a:rPr>
              <a:t/>
            </a:r>
            <a:br>
              <a:rPr lang="es-CO" sz="3200" kern="1200" dirty="0" smtClean="0">
                <a:ea typeface="+mn-ea"/>
                <a:cs typeface="+mn-cs"/>
              </a:rPr>
            </a:br>
            <a:endParaRPr lang="es-ES" sz="3200" kern="1200" dirty="0" smtClean="0">
              <a:ea typeface="+mn-ea"/>
              <a:cs typeface="+mn-cs"/>
            </a:endParaRPr>
          </a:p>
        </p:txBody>
      </p:sp>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3006" y="2420888"/>
            <a:ext cx="3530994" cy="2648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026" descr="logotiff"/>
          <p:cNvPicPr>
            <a:picLocks noChangeAspect="1" noChangeArrowheads="1"/>
          </p:cNvPicPr>
          <p:nvPr/>
        </p:nvPicPr>
        <p:blipFill>
          <a:blip r:embed="rId5" cstate="print"/>
          <a:srcRect/>
          <a:stretch>
            <a:fillRect/>
          </a:stretch>
        </p:blipFill>
        <p:spPr bwMode="auto">
          <a:xfrm>
            <a:off x="8208963" y="115888"/>
            <a:ext cx="900112" cy="1138237"/>
          </a:xfrm>
          <a:prstGeom prst="rect">
            <a:avLst/>
          </a:prstGeom>
          <a:noFill/>
          <a:ln w="9525">
            <a:noFill/>
            <a:miter lim="800000"/>
            <a:headEnd/>
            <a:tailEnd/>
          </a:ln>
        </p:spPr>
      </p:pic>
    </p:spTree>
    <p:extLst>
      <p:ext uri="{BB962C8B-B14F-4D97-AF65-F5344CB8AC3E}">
        <p14:creationId xmlns:p14="http://schemas.microsoft.com/office/powerpoint/2010/main" val="2106938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6"/>
          <p:cNvSpPr>
            <a:spLocks noChangeArrowheads="1"/>
          </p:cNvSpPr>
          <p:nvPr/>
        </p:nvSpPr>
        <p:spPr bwMode="auto">
          <a:xfrm>
            <a:off x="107504" y="2158698"/>
            <a:ext cx="5472856" cy="3791807"/>
          </a:xfrm>
          <a:prstGeom prst="rect">
            <a:avLst/>
          </a:prstGeom>
          <a:noFill/>
          <a:ln w="9525" algn="ctr">
            <a:noFill/>
            <a:miter lim="800000"/>
            <a:headEnd/>
            <a:tailEnd/>
          </a:ln>
        </p:spPr>
        <p:txBody>
          <a:bodyPr wrap="square" anchor="ctr">
            <a:spAutoFit/>
          </a:bodyPr>
          <a:lstStyle/>
          <a:p>
            <a:pPr marL="457200" indent="-457200" algn="just" eaLnBrk="0" hangingPunct="0">
              <a:lnSpc>
                <a:spcPct val="90000"/>
              </a:lnSpc>
              <a:spcBef>
                <a:spcPct val="20000"/>
              </a:spcBef>
              <a:buSzPct val="90000"/>
              <a:defRPr/>
            </a:pPr>
            <a:r>
              <a:rPr lang="es-CO" sz="2000" dirty="0" smtClean="0">
                <a:latin typeface="Arial" pitchFamily="34" charset="0"/>
                <a:cs typeface="Arial" pitchFamily="34" charset="0"/>
              </a:rPr>
              <a:t>ETAPA  3: </a:t>
            </a:r>
          </a:p>
          <a:p>
            <a:pPr marL="457200" indent="-457200" algn="just" eaLnBrk="0" hangingPunct="0">
              <a:lnSpc>
                <a:spcPct val="90000"/>
              </a:lnSpc>
              <a:spcBef>
                <a:spcPct val="20000"/>
              </a:spcBef>
              <a:buSzPct val="90000"/>
              <a:defRPr/>
            </a:pPr>
            <a:r>
              <a:rPr lang="es-CO" sz="2000" dirty="0">
                <a:latin typeface="Arial" pitchFamily="34" charset="0"/>
                <a:cs typeface="Arial" pitchFamily="34" charset="0"/>
              </a:rPr>
              <a:t>	</a:t>
            </a:r>
            <a:endParaRPr lang="es-CO" sz="2000" dirty="0" smtClean="0">
              <a:latin typeface="Arial" pitchFamily="34" charset="0"/>
              <a:cs typeface="Arial" pitchFamily="34" charset="0"/>
            </a:endParaRPr>
          </a:p>
          <a:p>
            <a:pPr marL="457200" indent="-457200" algn="just" eaLnBrk="0" hangingPunct="0">
              <a:lnSpc>
                <a:spcPct val="90000"/>
              </a:lnSpc>
              <a:spcBef>
                <a:spcPct val="20000"/>
              </a:spcBef>
              <a:buSzPct val="90000"/>
              <a:defRPr/>
            </a:pPr>
            <a:r>
              <a:rPr lang="es-CO" sz="2000" dirty="0">
                <a:latin typeface="Arial" pitchFamily="34" charset="0"/>
                <a:cs typeface="Arial" pitchFamily="34" charset="0"/>
              </a:rPr>
              <a:t>	</a:t>
            </a:r>
            <a:r>
              <a:rPr lang="es-CO" sz="2000" dirty="0" smtClean="0">
                <a:latin typeface="Arial" pitchFamily="34" charset="0"/>
                <a:cs typeface="Arial" pitchFamily="34" charset="0"/>
              </a:rPr>
              <a:t>Uso </a:t>
            </a:r>
            <a:r>
              <a:rPr lang="es-CO" sz="2000" dirty="0">
                <a:latin typeface="Arial" pitchFamily="34" charset="0"/>
                <a:cs typeface="Arial" pitchFamily="34" charset="0"/>
              </a:rPr>
              <a:t>de las instalaciones habilitadas para destruir el CFC-12 y la espuma de poliuretano con CFC-11 recuperados de los primeros 300.000 refrigeradores </a:t>
            </a:r>
            <a:r>
              <a:rPr lang="es-CO" sz="2000" dirty="0" smtClean="0">
                <a:latin typeface="Arial" pitchFamily="34" charset="0"/>
                <a:cs typeface="Arial" pitchFamily="34" charset="0"/>
              </a:rPr>
              <a:t>domésticos provenientes </a:t>
            </a:r>
            <a:r>
              <a:rPr lang="es-CO" sz="2000" dirty="0">
                <a:latin typeface="Arial" pitchFamily="34" charset="0"/>
                <a:cs typeface="Arial" pitchFamily="34" charset="0"/>
              </a:rPr>
              <a:t>de la fase inicial del proyecto nacional de sustitución de refrigeradores domésticos con CFC. </a:t>
            </a:r>
          </a:p>
          <a:p>
            <a:pPr marL="457200" indent="-457200" algn="just" eaLnBrk="0" hangingPunct="0">
              <a:lnSpc>
                <a:spcPct val="90000"/>
              </a:lnSpc>
              <a:spcBef>
                <a:spcPct val="20000"/>
              </a:spcBef>
              <a:buSzPct val="90000"/>
              <a:defRPr/>
            </a:pPr>
            <a:endParaRPr lang="es-CO" sz="3200" dirty="0" smtClean="0">
              <a:latin typeface="Arial" pitchFamily="34" charset="0"/>
              <a:cs typeface="Arial" pitchFamily="34" charset="0"/>
            </a:endParaRPr>
          </a:p>
          <a:p>
            <a:pPr marL="457200" indent="-457200" algn="just" eaLnBrk="0" hangingPunct="0">
              <a:lnSpc>
                <a:spcPct val="90000"/>
              </a:lnSpc>
              <a:spcBef>
                <a:spcPct val="20000"/>
              </a:spcBef>
              <a:buSzPct val="90000"/>
              <a:defRPr/>
            </a:pPr>
            <a:endParaRPr lang="es-CO" sz="3200" dirty="0">
              <a:latin typeface="Arial" pitchFamily="34" charset="0"/>
              <a:cs typeface="Arial" pitchFamily="34" charset="0"/>
            </a:endParaRPr>
          </a:p>
        </p:txBody>
      </p:sp>
      <p:pic>
        <p:nvPicPr>
          <p:cNvPr id="30725" name="Picture 1" descr="log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9788" y="5373688"/>
            <a:ext cx="6096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2339751" y="1196752"/>
            <a:ext cx="6553423" cy="603395"/>
          </a:xfrm>
          <a:prstGeom prst="rect">
            <a:avLst/>
          </a:prstGeom>
          <a:solidFill>
            <a:srgbClr val="6CB47D"/>
          </a:solidFill>
        </p:spPr>
        <p:style>
          <a:lnRef idx="0">
            <a:schemeClr val="accent2"/>
          </a:lnRef>
          <a:fillRef idx="3">
            <a:schemeClr val="accent2"/>
          </a:fillRef>
          <a:effectRef idx="3">
            <a:schemeClr val="accent2"/>
          </a:effectRef>
          <a:fontRef idx="minor">
            <a:schemeClr val="lt1"/>
          </a:fontRef>
        </p:style>
        <p:txBody>
          <a:bodyPr anchor="ctr"/>
          <a:lstStyle/>
          <a:p>
            <a:pPr indent="-514350" algn="ctr">
              <a:defRPr/>
            </a:pPr>
            <a:r>
              <a:rPr lang="es-CO" sz="2400" b="1" dirty="0" smtClean="0">
                <a:solidFill>
                  <a:schemeClr val="tx2"/>
                </a:solidFill>
                <a:cs typeface="Arial" pitchFamily="34" charset="0"/>
              </a:rPr>
              <a:t>ESTRATEGIA DEL PROYECTO</a:t>
            </a:r>
            <a:endParaRPr lang="es-CO" sz="2400" b="1" dirty="0">
              <a:solidFill>
                <a:schemeClr val="tx2"/>
              </a:solidFill>
              <a:cs typeface="Arial" pitchFamily="34" charset="0"/>
            </a:endParaRPr>
          </a:p>
        </p:txBody>
      </p:sp>
      <p:sp>
        <p:nvSpPr>
          <p:cNvPr id="10" name="Rectangle 2"/>
          <p:cNvSpPr>
            <a:spLocks noGrp="1"/>
          </p:cNvSpPr>
          <p:nvPr>
            <p:ph type="title"/>
          </p:nvPr>
        </p:nvSpPr>
        <p:spPr>
          <a:xfrm>
            <a:off x="468313" y="5733256"/>
            <a:ext cx="8229600" cy="792088"/>
          </a:xfrm>
        </p:spPr>
        <p:txBody>
          <a:bodyPr/>
          <a:lstStyle/>
          <a:p>
            <a:pPr>
              <a:defRPr/>
            </a:pPr>
            <a:r>
              <a:rPr lang="es-CO" sz="1800" dirty="0" smtClean="0">
                <a:latin typeface="Arial" pitchFamily="34" charset="0"/>
                <a:cs typeface="Arial" pitchFamily="34" charset="0"/>
              </a:rPr>
              <a:t>Participantes</a:t>
            </a:r>
            <a:r>
              <a:rPr lang="es-CO" sz="1800" dirty="0">
                <a:latin typeface="Arial" pitchFamily="34" charset="0"/>
                <a:cs typeface="Arial" pitchFamily="34" charset="0"/>
              </a:rPr>
              <a:t>: gestores de RESPEL y RAEE, incinerador de RESPEL, </a:t>
            </a:r>
            <a:r>
              <a:rPr lang="es-CO" sz="1800" dirty="0" smtClean="0">
                <a:latin typeface="Arial" pitchFamily="34" charset="0"/>
                <a:cs typeface="Arial" pitchFamily="34" charset="0"/>
              </a:rPr>
              <a:t>Siderúrgica, fabricantes e importadores de refrigeradores domésticos, </a:t>
            </a:r>
            <a:r>
              <a:rPr lang="es-CO" sz="1800" dirty="0" err="1" smtClean="0">
                <a:latin typeface="Arial" pitchFamily="34" charset="0"/>
                <a:cs typeface="Arial" pitchFamily="34" charset="0"/>
              </a:rPr>
              <a:t>MinMinas</a:t>
            </a:r>
            <a:r>
              <a:rPr lang="es-CO" sz="1800" dirty="0" smtClean="0">
                <a:latin typeface="Arial" pitchFamily="34" charset="0"/>
                <a:cs typeface="Arial" pitchFamily="34" charset="0"/>
              </a:rPr>
              <a:t>, MADS (DCC, DAASU).</a:t>
            </a:r>
            <a:endParaRPr lang="es-ES" sz="3200" kern="1200" dirty="0" smtClean="0">
              <a:ea typeface="+mn-ea"/>
              <a:cs typeface="+mn-cs"/>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982" y="2254920"/>
            <a:ext cx="2457450" cy="326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26" descr="logotiff"/>
          <p:cNvPicPr>
            <a:picLocks noChangeAspect="1" noChangeArrowheads="1"/>
          </p:cNvPicPr>
          <p:nvPr/>
        </p:nvPicPr>
        <p:blipFill>
          <a:blip r:embed="rId4" cstate="print"/>
          <a:srcRect/>
          <a:stretch>
            <a:fillRect/>
          </a:stretch>
        </p:blipFill>
        <p:spPr bwMode="auto">
          <a:xfrm>
            <a:off x="8208963" y="115888"/>
            <a:ext cx="900112" cy="1138237"/>
          </a:xfrm>
          <a:prstGeom prst="rect">
            <a:avLst/>
          </a:prstGeom>
          <a:noFill/>
          <a:ln w="9525">
            <a:noFill/>
            <a:miter lim="800000"/>
            <a:headEnd/>
            <a:tailEnd/>
          </a:ln>
        </p:spPr>
      </p:pic>
    </p:spTree>
    <p:extLst>
      <p:ext uri="{BB962C8B-B14F-4D97-AF65-F5344CB8AC3E}">
        <p14:creationId xmlns:p14="http://schemas.microsoft.com/office/powerpoint/2010/main" val="3747629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2143125" y="2279650"/>
            <a:ext cx="4367213" cy="396875"/>
          </a:xfrm>
          <a:prstGeom prst="rect">
            <a:avLst/>
          </a:prstGeom>
          <a:noFill/>
          <a:ln w="9525">
            <a:noFill/>
            <a:miter lim="800000"/>
            <a:headEnd/>
            <a:tailEnd/>
          </a:ln>
        </p:spPr>
        <p:txBody>
          <a:bodyPr>
            <a:spAutoFit/>
          </a:bodyPr>
          <a:lstStyle/>
          <a:p>
            <a:pPr algn="ctr">
              <a:spcBef>
                <a:spcPct val="50000"/>
              </a:spcBef>
            </a:pPr>
            <a:endParaRPr lang="es-CO" sz="2000">
              <a:latin typeface="Times New Roman" pitchFamily="18" charset="0"/>
              <a:ea typeface="ＭＳ Ｐゴシック" pitchFamily="34" charset="-128"/>
            </a:endParaRPr>
          </a:p>
        </p:txBody>
      </p:sp>
      <p:sp>
        <p:nvSpPr>
          <p:cNvPr id="7" name="6 CuadroTexto"/>
          <p:cNvSpPr txBox="1"/>
          <p:nvPr/>
        </p:nvSpPr>
        <p:spPr>
          <a:xfrm>
            <a:off x="3419872" y="1052736"/>
            <a:ext cx="4717334" cy="459379"/>
          </a:xfrm>
          <a:prstGeom prst="rect">
            <a:avLst/>
          </a:prstGeom>
          <a:solidFill>
            <a:srgbClr val="6CB47D"/>
          </a:solidFill>
        </p:spPr>
        <p:style>
          <a:lnRef idx="0">
            <a:schemeClr val="accent2"/>
          </a:lnRef>
          <a:fillRef idx="3">
            <a:schemeClr val="accent2"/>
          </a:fillRef>
          <a:effectRef idx="3">
            <a:schemeClr val="accent2"/>
          </a:effectRef>
          <a:fontRef idx="minor">
            <a:schemeClr val="lt1"/>
          </a:fontRef>
        </p:style>
        <p:txBody>
          <a:bodyPr anchor="ctr"/>
          <a:lstStyle/>
          <a:p>
            <a:pPr indent="-514350" algn="ctr">
              <a:defRPr/>
            </a:pPr>
            <a:r>
              <a:rPr lang="es-CO" sz="2400" b="1" dirty="0" smtClean="0">
                <a:solidFill>
                  <a:schemeClr val="tx2"/>
                </a:solidFill>
                <a:cs typeface="Arial" pitchFamily="34" charset="0"/>
              </a:rPr>
              <a:t>AVANCES</a:t>
            </a:r>
            <a:endParaRPr lang="es-CO" sz="2400" b="1" dirty="0">
              <a:solidFill>
                <a:schemeClr val="tx2"/>
              </a:solidFill>
              <a:cs typeface="Arial" pitchFamily="34" charset="0"/>
            </a:endParaRPr>
          </a:p>
        </p:txBody>
      </p:sp>
      <p:sp>
        <p:nvSpPr>
          <p:cNvPr id="6" name="2 Marcador de contenido"/>
          <p:cNvSpPr txBox="1">
            <a:spLocks/>
          </p:cNvSpPr>
          <p:nvPr/>
        </p:nvSpPr>
        <p:spPr>
          <a:xfrm>
            <a:off x="-252536" y="1152128"/>
            <a:ext cx="8856786" cy="5661248"/>
          </a:xfrm>
          <a:prstGeom prst="rect">
            <a:avLst/>
          </a:prstGeom>
        </p:spPr>
        <p:txBody>
          <a:bodyPr/>
          <a:lstStyle/>
          <a:p>
            <a:pPr algn="just" defTabSz="360363" eaLnBrk="0" hangingPunct="0">
              <a:spcBef>
                <a:spcPct val="20000"/>
              </a:spcBef>
              <a:defRPr/>
            </a:pPr>
            <a:endParaRPr lang="es-CO" sz="1500" dirty="0"/>
          </a:p>
          <a:p>
            <a:pPr marL="809625" lvl="1" indent="-361950" algn="just" defTabSz="360363" eaLnBrk="0" hangingPunct="0">
              <a:spcBef>
                <a:spcPct val="20000"/>
              </a:spcBef>
              <a:buFont typeface="Wingdings" pitchFamily="2" charset="2"/>
              <a:buChar char="§"/>
              <a:defRPr/>
            </a:pPr>
            <a:r>
              <a:rPr lang="es-CO" dirty="0" smtClean="0"/>
              <a:t>10 Auditorías ambientales a las instalaciones de los gestores de RESPEL y RAEE, incinerador de RESPEL y siderúrgica que participarán en el proyecto en las ciudades de Bogotá, Cali, Barranquilla y Medellín.</a:t>
            </a:r>
          </a:p>
          <a:p>
            <a:pPr marL="447675" lvl="1" algn="just" defTabSz="360363" eaLnBrk="0" hangingPunct="0">
              <a:spcBef>
                <a:spcPct val="20000"/>
              </a:spcBef>
              <a:defRPr/>
            </a:pPr>
            <a:endParaRPr lang="es-CO" sz="200" dirty="0" smtClean="0"/>
          </a:p>
          <a:p>
            <a:pPr marL="809625" lvl="1" indent="-361950" algn="just" defTabSz="360363" eaLnBrk="0" hangingPunct="0">
              <a:spcBef>
                <a:spcPct val="20000"/>
              </a:spcBef>
              <a:buFont typeface="Wingdings" pitchFamily="2" charset="2"/>
              <a:buChar char="§"/>
              <a:defRPr/>
            </a:pPr>
            <a:r>
              <a:rPr lang="es-CO" dirty="0" smtClean="0"/>
              <a:t>Acopio </a:t>
            </a:r>
            <a:r>
              <a:rPr lang="es-CO" dirty="0"/>
              <a:t>de 5,5 toneladas de CFC-11, 2 toneladas de mezclas de CFC-12 y más de 10 toneladas de espuma de poliuretano con CFC-11 y </a:t>
            </a:r>
            <a:r>
              <a:rPr lang="es-CO" dirty="0" smtClean="0"/>
              <a:t>HCFC-141b para las pruebas de quemado.</a:t>
            </a:r>
          </a:p>
          <a:p>
            <a:pPr marL="447675" lvl="1" algn="just" defTabSz="360363" eaLnBrk="0" hangingPunct="0">
              <a:spcBef>
                <a:spcPct val="20000"/>
              </a:spcBef>
              <a:defRPr/>
            </a:pPr>
            <a:endParaRPr lang="es-CO" sz="200" dirty="0"/>
          </a:p>
          <a:p>
            <a:pPr marL="809625" lvl="1" indent="-361950" algn="just" defTabSz="360363" eaLnBrk="0" hangingPunct="0">
              <a:spcBef>
                <a:spcPct val="20000"/>
              </a:spcBef>
              <a:buFont typeface="Wingdings" pitchFamily="2" charset="2"/>
              <a:buChar char="§"/>
              <a:defRPr/>
            </a:pPr>
            <a:r>
              <a:rPr lang="es-CO" dirty="0" smtClean="0"/>
              <a:t>Dotación de cuatro </a:t>
            </a:r>
            <a:r>
              <a:rPr lang="es-CO" dirty="0"/>
              <a:t>(4) centros de </a:t>
            </a:r>
            <a:r>
              <a:rPr lang="es-CO" dirty="0" smtClean="0"/>
              <a:t>acopio para el proyecto, con apoyo del proyecto de consolidación del proyecto de R&amp;R&amp;R en el marco del HPMP.</a:t>
            </a:r>
          </a:p>
          <a:p>
            <a:pPr marL="447675" lvl="1" algn="just" defTabSz="360363" eaLnBrk="0" hangingPunct="0">
              <a:spcBef>
                <a:spcPct val="20000"/>
              </a:spcBef>
              <a:defRPr/>
            </a:pPr>
            <a:endParaRPr lang="es-MX" sz="400" dirty="0"/>
          </a:p>
          <a:p>
            <a:pPr marL="800100" lvl="1" indent="-342900" algn="just" eaLnBrk="0" hangingPunct="0">
              <a:spcBef>
                <a:spcPct val="20000"/>
              </a:spcBef>
              <a:buFont typeface="Wingdings" pitchFamily="2" charset="2"/>
              <a:buChar char="§"/>
              <a:defRPr/>
            </a:pPr>
            <a:r>
              <a:rPr lang="es-CO" dirty="0" smtClean="0"/>
              <a:t>Sinergia con otros </a:t>
            </a:r>
            <a:r>
              <a:rPr lang="es-CO" dirty="0" smtClean="0"/>
              <a:t>convenios </a:t>
            </a:r>
            <a:r>
              <a:rPr lang="es-CO" dirty="0" smtClean="0"/>
              <a:t>ambientales multilaterales: Convenio de Estocolmo – proyecto PCB (GEF-PNUD).</a:t>
            </a:r>
          </a:p>
          <a:p>
            <a:pPr lvl="1" algn="just" eaLnBrk="0" hangingPunct="0">
              <a:spcBef>
                <a:spcPct val="20000"/>
              </a:spcBef>
              <a:defRPr/>
            </a:pPr>
            <a:endParaRPr lang="es-CO" sz="200" dirty="0"/>
          </a:p>
          <a:p>
            <a:pPr marL="800100" lvl="1" indent="-342900" algn="just" eaLnBrk="0" hangingPunct="0">
              <a:spcBef>
                <a:spcPct val="20000"/>
              </a:spcBef>
              <a:buFont typeface="Wingdings" pitchFamily="2" charset="2"/>
              <a:buChar char="§"/>
              <a:defRPr/>
            </a:pPr>
            <a:r>
              <a:rPr lang="es-CO" dirty="0" smtClean="0"/>
              <a:t>Conformación de la mesa de trabajo para la gestión integral de los residuos de las sustancias agotadoras de la capa de ozono del sector de refrigeración doméstica en el marco del ciclo de vida del producto con las empresas del sector.</a:t>
            </a:r>
          </a:p>
          <a:p>
            <a:pPr lvl="1" algn="just" eaLnBrk="0" hangingPunct="0">
              <a:spcBef>
                <a:spcPct val="20000"/>
              </a:spcBef>
              <a:defRPr/>
            </a:pPr>
            <a:endParaRPr lang="es-CO" sz="200" dirty="0" smtClean="0"/>
          </a:p>
          <a:p>
            <a:pPr marL="800100" lvl="1" indent="-342900" algn="just" eaLnBrk="0" hangingPunct="0">
              <a:spcBef>
                <a:spcPct val="20000"/>
              </a:spcBef>
              <a:buFont typeface="Wingdings" pitchFamily="2" charset="2"/>
              <a:buChar char="§"/>
              <a:defRPr/>
            </a:pPr>
            <a:r>
              <a:rPr lang="es-CO" dirty="0" smtClean="0"/>
              <a:t>Iniciativa NAMA</a:t>
            </a:r>
            <a:r>
              <a:rPr lang="es-CO" dirty="0" smtClean="0"/>
              <a:t>.</a:t>
            </a:r>
          </a:p>
          <a:p>
            <a:pPr lvl="1" algn="just" eaLnBrk="0" hangingPunct="0">
              <a:spcBef>
                <a:spcPct val="20000"/>
              </a:spcBef>
              <a:defRPr/>
            </a:pPr>
            <a:endParaRPr lang="es-CO" sz="200" dirty="0" smtClean="0"/>
          </a:p>
          <a:p>
            <a:pPr marL="800100" lvl="1" indent="-342900" algn="just" eaLnBrk="0" hangingPunct="0">
              <a:spcBef>
                <a:spcPct val="20000"/>
              </a:spcBef>
              <a:buFont typeface="Wingdings" pitchFamily="2" charset="2"/>
              <a:buChar char="§"/>
              <a:defRPr/>
            </a:pPr>
            <a:r>
              <a:rPr lang="es-CO" dirty="0" smtClean="0"/>
              <a:t>Otras posibles fuentes de recursos de cooperación internacional.</a:t>
            </a:r>
            <a:endParaRPr lang="es-CO" dirty="0" smtClean="0"/>
          </a:p>
          <a:p>
            <a:pPr lvl="1" algn="just" eaLnBrk="0" hangingPunct="0">
              <a:spcBef>
                <a:spcPct val="20000"/>
              </a:spcBef>
              <a:defRPr/>
            </a:pPr>
            <a:endParaRPr lang="es-CO" sz="1500" dirty="0" smtClean="0"/>
          </a:p>
          <a:p>
            <a:pPr marL="800100" lvl="1" indent="-342900" algn="just" eaLnBrk="0" hangingPunct="0">
              <a:spcBef>
                <a:spcPct val="20000"/>
              </a:spcBef>
              <a:buFont typeface="Wingdings" pitchFamily="2" charset="2"/>
              <a:buChar char="§"/>
              <a:defRPr/>
            </a:pPr>
            <a:endParaRPr lang="es-CO" sz="1500" dirty="0"/>
          </a:p>
        </p:txBody>
      </p:sp>
      <p:pic>
        <p:nvPicPr>
          <p:cNvPr id="33799" name="Picture 1026" descr="logotiff"/>
          <p:cNvPicPr>
            <a:picLocks noChangeAspect="1" noChangeArrowheads="1"/>
          </p:cNvPicPr>
          <p:nvPr/>
        </p:nvPicPr>
        <p:blipFill>
          <a:blip r:embed="rId3" cstate="print"/>
          <a:srcRect/>
          <a:stretch>
            <a:fillRect/>
          </a:stretch>
        </p:blipFill>
        <p:spPr bwMode="auto">
          <a:xfrm>
            <a:off x="8208963" y="60325"/>
            <a:ext cx="900112" cy="1136650"/>
          </a:xfrm>
          <a:prstGeom prst="rect">
            <a:avLst/>
          </a:prstGeom>
          <a:noFill/>
          <a:ln w="9525">
            <a:noFill/>
            <a:miter lim="800000"/>
            <a:headEnd/>
            <a:tailEnd/>
          </a:ln>
        </p:spPr>
      </p:pic>
      <p:pic>
        <p:nvPicPr>
          <p:cNvPr id="33800" name="Picture 2"/>
          <p:cNvPicPr>
            <a:picLocks noChangeAspect="1" noChangeArrowheads="1"/>
          </p:cNvPicPr>
          <p:nvPr/>
        </p:nvPicPr>
        <p:blipFill>
          <a:blip r:embed="rId4" cstate="print"/>
          <a:srcRect/>
          <a:stretch>
            <a:fillRect/>
          </a:stretch>
        </p:blipFill>
        <p:spPr bwMode="auto">
          <a:xfrm>
            <a:off x="8609013" y="5229225"/>
            <a:ext cx="534987" cy="12573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2143125" y="2279650"/>
            <a:ext cx="4367213" cy="396875"/>
          </a:xfrm>
          <a:prstGeom prst="rect">
            <a:avLst/>
          </a:prstGeom>
          <a:noFill/>
          <a:ln w="9525">
            <a:noFill/>
            <a:miter lim="800000"/>
            <a:headEnd/>
            <a:tailEnd/>
          </a:ln>
        </p:spPr>
        <p:txBody>
          <a:bodyPr>
            <a:spAutoFit/>
          </a:bodyPr>
          <a:lstStyle/>
          <a:p>
            <a:pPr algn="ctr">
              <a:spcBef>
                <a:spcPct val="50000"/>
              </a:spcBef>
            </a:pPr>
            <a:endParaRPr lang="es-CO" sz="2000">
              <a:latin typeface="Times New Roman" pitchFamily="18" charset="0"/>
              <a:ea typeface="ＭＳ Ｐゴシック" pitchFamily="34" charset="-128"/>
            </a:endParaRPr>
          </a:p>
        </p:txBody>
      </p:sp>
      <p:sp>
        <p:nvSpPr>
          <p:cNvPr id="7" name="6 CuadroTexto"/>
          <p:cNvSpPr txBox="1"/>
          <p:nvPr/>
        </p:nvSpPr>
        <p:spPr>
          <a:xfrm>
            <a:off x="3527074" y="1196752"/>
            <a:ext cx="4717334" cy="459379"/>
          </a:xfrm>
          <a:prstGeom prst="rect">
            <a:avLst/>
          </a:prstGeom>
          <a:solidFill>
            <a:srgbClr val="6CB47D"/>
          </a:solidFill>
        </p:spPr>
        <p:style>
          <a:lnRef idx="0">
            <a:schemeClr val="accent2"/>
          </a:lnRef>
          <a:fillRef idx="3">
            <a:schemeClr val="accent2"/>
          </a:fillRef>
          <a:effectRef idx="3">
            <a:schemeClr val="accent2"/>
          </a:effectRef>
          <a:fontRef idx="minor">
            <a:schemeClr val="lt1"/>
          </a:fontRef>
        </p:style>
        <p:txBody>
          <a:bodyPr anchor="ctr"/>
          <a:lstStyle/>
          <a:p>
            <a:pPr indent="-514350" algn="ctr">
              <a:defRPr/>
            </a:pPr>
            <a:r>
              <a:rPr lang="es-CO" sz="2400" b="1" dirty="0" smtClean="0">
                <a:solidFill>
                  <a:schemeClr val="tx2"/>
                </a:solidFill>
                <a:cs typeface="Arial" pitchFamily="34" charset="0"/>
              </a:rPr>
              <a:t>SOSTENIBILIDAD DEL PROYECTO</a:t>
            </a:r>
            <a:endParaRPr lang="es-CO" sz="2400" b="1" dirty="0">
              <a:solidFill>
                <a:schemeClr val="tx2"/>
              </a:solidFill>
              <a:cs typeface="Arial" pitchFamily="34" charset="0"/>
            </a:endParaRPr>
          </a:p>
        </p:txBody>
      </p:sp>
      <p:sp>
        <p:nvSpPr>
          <p:cNvPr id="6" name="2 Marcador de contenido"/>
          <p:cNvSpPr txBox="1">
            <a:spLocks/>
          </p:cNvSpPr>
          <p:nvPr/>
        </p:nvSpPr>
        <p:spPr>
          <a:xfrm>
            <a:off x="179388" y="1772369"/>
            <a:ext cx="8424862" cy="4752975"/>
          </a:xfrm>
          <a:prstGeom prst="rect">
            <a:avLst/>
          </a:prstGeom>
        </p:spPr>
        <p:txBody>
          <a:bodyPr/>
          <a:lstStyle/>
          <a:p>
            <a:pPr lvl="0" algn="just"/>
            <a:r>
              <a:rPr lang="es-ES_tradnl" sz="2000" dirty="0" smtClean="0"/>
              <a:t>GESTIÓN POSCONSUMO - REP:</a:t>
            </a:r>
          </a:p>
          <a:p>
            <a:pPr marL="342900" lvl="0" indent="-342900" algn="just">
              <a:buFont typeface="Wingdings" pitchFamily="2" charset="2"/>
              <a:buChar char="§"/>
            </a:pPr>
            <a:r>
              <a:rPr lang="es-ES_tradnl" dirty="0" smtClean="0"/>
              <a:t>Desarrollo de una estrategia conjunta con la participación de todos los actores (importadores, fabricantes, distribuidores, comercializadores, usuarios y  el gobierno a través del MADS, entre otros), para promover una gestión ambientalmente adecuada de los residuos del sector de refrigeración doméstica</a:t>
            </a:r>
            <a:r>
              <a:rPr lang="es-ES_tradnl" dirty="0" smtClean="0"/>
              <a:t>.</a:t>
            </a:r>
          </a:p>
          <a:p>
            <a:pPr lvl="0" algn="just"/>
            <a:endParaRPr lang="es-CO" sz="800" dirty="0" smtClean="0"/>
          </a:p>
          <a:p>
            <a:pPr marL="265113" lvl="0" indent="-265113" algn="just">
              <a:buFont typeface="Wingdings" pitchFamily="2" charset="2"/>
              <a:buChar char="§"/>
            </a:pPr>
            <a:r>
              <a:rPr lang="es-ES_tradnl" dirty="0" smtClean="0"/>
              <a:t>Recolección selectiva de los residuos del sector de refrigeración doméstica, con el fin de que sean sometidos a un sistema de gestión ambientalmente seguro. </a:t>
            </a:r>
            <a:endParaRPr lang="es-ES_tradnl" dirty="0" smtClean="0"/>
          </a:p>
          <a:p>
            <a:pPr lvl="0" algn="just"/>
            <a:endParaRPr lang="es-CO" sz="800" dirty="0" smtClean="0"/>
          </a:p>
          <a:p>
            <a:pPr marL="265113" lvl="0" indent="-265113" algn="just">
              <a:buFont typeface="Wingdings" pitchFamily="2" charset="2"/>
              <a:buChar char="§"/>
            </a:pPr>
            <a:r>
              <a:rPr lang="es-ES_tradnl" dirty="0" smtClean="0"/>
              <a:t>Promoción del aprovechamiento y valorización de la mayor fracción de residuos generados por la cadena en un esquema técnico, ambiental y económicamente viable</a:t>
            </a:r>
            <a:r>
              <a:rPr lang="es-ES_tradnl" dirty="0" smtClean="0"/>
              <a:t>.</a:t>
            </a:r>
          </a:p>
          <a:p>
            <a:pPr lvl="0" algn="just"/>
            <a:endParaRPr lang="es-CO" sz="800" dirty="0" smtClean="0"/>
          </a:p>
          <a:p>
            <a:pPr marL="265113" lvl="0" indent="-265113" algn="just">
              <a:buFont typeface="Wingdings" pitchFamily="2" charset="2"/>
              <a:buChar char="§"/>
            </a:pPr>
            <a:r>
              <a:rPr lang="es-ES_tradnl" dirty="0" smtClean="0"/>
              <a:t>Ejecución de acciones de sensibilización a la sociedad civil frente a los residuos del sector de refrigeración doméstica, de manera independiente o conjunta con otros sectores de residuos de aparatos eléctricos y electrónicos.</a:t>
            </a:r>
            <a:r>
              <a:rPr lang="es-ES_tradnl" b="1" dirty="0" smtClean="0"/>
              <a:t> </a:t>
            </a:r>
            <a:endParaRPr lang="es-CO" dirty="0" smtClean="0"/>
          </a:p>
          <a:p>
            <a:pPr marL="800100" lvl="1" indent="-342900" algn="just" eaLnBrk="0" hangingPunct="0">
              <a:spcBef>
                <a:spcPct val="20000"/>
              </a:spcBef>
              <a:buFont typeface="Wingdings" pitchFamily="2" charset="2"/>
              <a:buChar char="ü"/>
              <a:defRPr/>
            </a:pPr>
            <a:endParaRPr lang="es-CO" sz="1500" dirty="0"/>
          </a:p>
        </p:txBody>
      </p:sp>
      <p:pic>
        <p:nvPicPr>
          <p:cNvPr id="33799" name="Picture 1026" descr="logotiff"/>
          <p:cNvPicPr>
            <a:picLocks noChangeAspect="1" noChangeArrowheads="1"/>
          </p:cNvPicPr>
          <p:nvPr/>
        </p:nvPicPr>
        <p:blipFill>
          <a:blip r:embed="rId3" cstate="print"/>
          <a:srcRect/>
          <a:stretch>
            <a:fillRect/>
          </a:stretch>
        </p:blipFill>
        <p:spPr bwMode="auto">
          <a:xfrm>
            <a:off x="8208963" y="60325"/>
            <a:ext cx="900112" cy="1136650"/>
          </a:xfrm>
          <a:prstGeom prst="rect">
            <a:avLst/>
          </a:prstGeom>
          <a:noFill/>
          <a:ln w="9525">
            <a:noFill/>
            <a:miter lim="800000"/>
            <a:headEnd/>
            <a:tailEnd/>
          </a:ln>
        </p:spPr>
      </p:pic>
      <p:pic>
        <p:nvPicPr>
          <p:cNvPr id="33800" name="Picture 2"/>
          <p:cNvPicPr>
            <a:picLocks noChangeAspect="1" noChangeArrowheads="1"/>
          </p:cNvPicPr>
          <p:nvPr/>
        </p:nvPicPr>
        <p:blipFill>
          <a:blip r:embed="rId4" cstate="print"/>
          <a:srcRect/>
          <a:stretch>
            <a:fillRect/>
          </a:stretch>
        </p:blipFill>
        <p:spPr bwMode="auto">
          <a:xfrm>
            <a:off x="8609013" y="5229225"/>
            <a:ext cx="534987" cy="12573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2143125" y="2279650"/>
            <a:ext cx="4367213" cy="396875"/>
          </a:xfrm>
          <a:prstGeom prst="rect">
            <a:avLst/>
          </a:prstGeom>
          <a:noFill/>
          <a:ln w="9525">
            <a:noFill/>
            <a:miter lim="800000"/>
            <a:headEnd/>
            <a:tailEnd/>
          </a:ln>
        </p:spPr>
        <p:txBody>
          <a:bodyPr>
            <a:spAutoFit/>
          </a:bodyPr>
          <a:lstStyle/>
          <a:p>
            <a:pPr algn="ctr">
              <a:spcBef>
                <a:spcPct val="50000"/>
              </a:spcBef>
            </a:pPr>
            <a:endParaRPr lang="es-CO" sz="2000">
              <a:latin typeface="Times New Roman" pitchFamily="18" charset="0"/>
              <a:ea typeface="ＭＳ Ｐゴシック" pitchFamily="34" charset="-128"/>
            </a:endParaRPr>
          </a:p>
        </p:txBody>
      </p:sp>
      <p:sp>
        <p:nvSpPr>
          <p:cNvPr id="7" name="6 CuadroTexto"/>
          <p:cNvSpPr txBox="1"/>
          <p:nvPr/>
        </p:nvSpPr>
        <p:spPr>
          <a:xfrm>
            <a:off x="3527074" y="1196752"/>
            <a:ext cx="4717334" cy="459379"/>
          </a:xfrm>
          <a:prstGeom prst="rect">
            <a:avLst/>
          </a:prstGeom>
          <a:solidFill>
            <a:srgbClr val="6CB47D"/>
          </a:solidFill>
        </p:spPr>
        <p:style>
          <a:lnRef idx="0">
            <a:schemeClr val="accent2"/>
          </a:lnRef>
          <a:fillRef idx="3">
            <a:schemeClr val="accent2"/>
          </a:fillRef>
          <a:effectRef idx="3">
            <a:schemeClr val="accent2"/>
          </a:effectRef>
          <a:fontRef idx="minor">
            <a:schemeClr val="lt1"/>
          </a:fontRef>
        </p:style>
        <p:txBody>
          <a:bodyPr anchor="ctr"/>
          <a:lstStyle/>
          <a:p>
            <a:pPr indent="-514350" algn="ctr">
              <a:defRPr/>
            </a:pPr>
            <a:r>
              <a:rPr lang="es-CO" sz="2400" b="1" dirty="0" smtClean="0">
                <a:solidFill>
                  <a:schemeClr val="tx2"/>
                </a:solidFill>
                <a:cs typeface="Arial" pitchFamily="34" charset="0"/>
              </a:rPr>
              <a:t>SOSTENIBILIDAD DEL PROYECTO</a:t>
            </a:r>
            <a:endParaRPr lang="es-CO" sz="2400" b="1" dirty="0">
              <a:solidFill>
                <a:schemeClr val="tx2"/>
              </a:solidFill>
              <a:cs typeface="Arial" pitchFamily="34" charset="0"/>
            </a:endParaRPr>
          </a:p>
        </p:txBody>
      </p:sp>
      <p:sp>
        <p:nvSpPr>
          <p:cNvPr id="6" name="2 Marcador de contenido"/>
          <p:cNvSpPr txBox="1">
            <a:spLocks/>
          </p:cNvSpPr>
          <p:nvPr/>
        </p:nvSpPr>
        <p:spPr>
          <a:xfrm>
            <a:off x="179388" y="1772816"/>
            <a:ext cx="8424862" cy="4752975"/>
          </a:xfrm>
          <a:prstGeom prst="rect">
            <a:avLst/>
          </a:prstGeom>
        </p:spPr>
        <p:txBody>
          <a:bodyPr/>
          <a:lstStyle/>
          <a:p>
            <a:pPr lvl="0" algn="just"/>
            <a:r>
              <a:rPr lang="es-ES_tradnl" sz="2000" dirty="0" smtClean="0"/>
              <a:t>NAMA:</a:t>
            </a:r>
          </a:p>
          <a:p>
            <a:pPr marL="342900" lvl="0" indent="-342900" algn="just">
              <a:buFont typeface="Wingdings" pitchFamily="2" charset="2"/>
              <a:buChar char="§"/>
            </a:pPr>
            <a:r>
              <a:rPr lang="es-CO" dirty="0"/>
              <a:t>F</a:t>
            </a:r>
            <a:r>
              <a:rPr lang="es-CO" dirty="0" smtClean="0"/>
              <a:t>ormulación </a:t>
            </a:r>
            <a:r>
              <a:rPr lang="es-CO" dirty="0"/>
              <a:t>de una Acción de Mitigación Nacionalmente Apropiada– NAMA para la primera fase del programa nacional de sustitución de refrigeradores domésticos, en el marco de la implementación del  Protocolo de Montreal en el país, la Política para la Gestión Integral de Residuos Peligrosos, la Estrategia Colombiana de Desarrollo Bajo en Carbono y la Política (en construcción) de Gestión de Residuos de Aparatos Eléctricos y Electrónicos – RAEE</a:t>
            </a:r>
            <a:r>
              <a:rPr lang="es-CO" dirty="0" smtClean="0"/>
              <a:t>.</a:t>
            </a:r>
          </a:p>
          <a:p>
            <a:pPr lvl="0" algn="just"/>
            <a:endParaRPr lang="es-CO" dirty="0" smtClean="0"/>
          </a:p>
          <a:p>
            <a:pPr marL="342900" lvl="0" indent="-342900" algn="just">
              <a:buFont typeface="Wingdings" pitchFamily="2" charset="2"/>
              <a:buChar char="§"/>
            </a:pPr>
            <a:r>
              <a:rPr lang="es-CO" dirty="0"/>
              <a:t>Esta primera fase de la NAMA busca sustituir 300.000 refrigeradores domésticos antiguos, ineficientes energéticamente, y representa: a) una disminución de emisiones directas a la atmósfera de gases con altos potenciales de calentamiento global (CFC, HCFC, HFC) al promover la gestión ambientalmente adecuada de los residuos de los equipos antiguos y b) los correspondientes </a:t>
            </a:r>
            <a:r>
              <a:rPr lang="es-CO" dirty="0" err="1"/>
              <a:t>co</a:t>
            </a:r>
            <a:r>
              <a:rPr lang="es-CO" dirty="0"/>
              <a:t>-beneficios por la reducción de emisiones de CO2e debida a los ahorros importantes en el consumo de energía.</a:t>
            </a:r>
          </a:p>
        </p:txBody>
      </p:sp>
      <p:pic>
        <p:nvPicPr>
          <p:cNvPr id="33799" name="Picture 1026" descr="logotiff"/>
          <p:cNvPicPr>
            <a:picLocks noChangeAspect="1" noChangeArrowheads="1"/>
          </p:cNvPicPr>
          <p:nvPr/>
        </p:nvPicPr>
        <p:blipFill>
          <a:blip r:embed="rId3" cstate="print"/>
          <a:srcRect/>
          <a:stretch>
            <a:fillRect/>
          </a:stretch>
        </p:blipFill>
        <p:spPr bwMode="auto">
          <a:xfrm>
            <a:off x="8208963" y="60325"/>
            <a:ext cx="900112" cy="1136650"/>
          </a:xfrm>
          <a:prstGeom prst="rect">
            <a:avLst/>
          </a:prstGeom>
          <a:noFill/>
          <a:ln w="9525">
            <a:noFill/>
            <a:miter lim="800000"/>
            <a:headEnd/>
            <a:tailEnd/>
          </a:ln>
        </p:spPr>
      </p:pic>
      <p:pic>
        <p:nvPicPr>
          <p:cNvPr id="33800" name="Picture 2"/>
          <p:cNvPicPr>
            <a:picLocks noChangeAspect="1" noChangeArrowheads="1"/>
          </p:cNvPicPr>
          <p:nvPr/>
        </p:nvPicPr>
        <p:blipFill>
          <a:blip r:embed="rId4" cstate="print"/>
          <a:srcRect/>
          <a:stretch>
            <a:fillRect/>
          </a:stretch>
        </p:blipFill>
        <p:spPr bwMode="auto">
          <a:xfrm>
            <a:off x="8609013" y="5229225"/>
            <a:ext cx="534987" cy="1257300"/>
          </a:xfrm>
          <a:prstGeom prst="rect">
            <a:avLst/>
          </a:prstGeom>
          <a:noFill/>
          <a:ln w="9525">
            <a:noFill/>
            <a:miter lim="800000"/>
            <a:headEnd/>
            <a:tailEnd/>
          </a:ln>
        </p:spPr>
      </p:pic>
    </p:spTree>
    <p:extLst>
      <p:ext uri="{BB962C8B-B14F-4D97-AF65-F5344CB8AC3E}">
        <p14:creationId xmlns:p14="http://schemas.microsoft.com/office/powerpoint/2010/main" val="3998663880"/>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026" descr="logotiff"/>
          <p:cNvPicPr>
            <a:picLocks noChangeAspect="1" noChangeArrowheads="1"/>
          </p:cNvPicPr>
          <p:nvPr/>
        </p:nvPicPr>
        <p:blipFill>
          <a:blip r:embed="rId2" cstate="print"/>
          <a:srcRect/>
          <a:stretch>
            <a:fillRect/>
          </a:stretch>
        </p:blipFill>
        <p:spPr bwMode="auto">
          <a:xfrm>
            <a:off x="3160713" y="1676400"/>
            <a:ext cx="2982912" cy="3657600"/>
          </a:xfrm>
          <a:prstGeom prst="rect">
            <a:avLst/>
          </a:prstGeom>
          <a:noFill/>
          <a:ln w="9525">
            <a:noFill/>
            <a:miter lim="800000"/>
            <a:headEnd/>
            <a:tailEnd/>
          </a:ln>
        </p:spPr>
      </p:pic>
      <p:sp>
        <p:nvSpPr>
          <p:cNvPr id="117763" name="Rectangle 1027"/>
          <p:cNvSpPr>
            <a:spLocks noChangeArrowheads="1"/>
          </p:cNvSpPr>
          <p:nvPr/>
        </p:nvSpPr>
        <p:spPr bwMode="auto">
          <a:xfrm>
            <a:off x="4445000" y="5502275"/>
            <a:ext cx="184150" cy="457200"/>
          </a:xfrm>
          <a:prstGeom prst="rect">
            <a:avLst/>
          </a:prstGeom>
          <a:noFill/>
          <a:ln w="9525">
            <a:noFill/>
            <a:miter lim="800000"/>
            <a:headEnd/>
            <a:tailEnd/>
          </a:ln>
        </p:spPr>
        <p:txBody>
          <a:bodyPr wrap="none">
            <a:spAutoFit/>
          </a:bodyPr>
          <a:lstStyle/>
          <a:p>
            <a:pPr algn="ctr">
              <a:spcBef>
                <a:spcPct val="20000"/>
              </a:spcBef>
              <a:buFont typeface="Arial" charset="0"/>
              <a:buChar char="–"/>
              <a:defRPr/>
            </a:pPr>
            <a:endParaRPr lang="es-CO" sz="2400">
              <a:solidFill>
                <a:srgbClr val="008000"/>
              </a:solidFill>
              <a:latin typeface="OCR A Extended" pitchFamily="50" charset="0"/>
              <a:cs typeface="+mn-cs"/>
            </a:endParaRPr>
          </a:p>
        </p:txBody>
      </p:sp>
      <p:sp>
        <p:nvSpPr>
          <p:cNvPr id="38916" name="Text Box 1028"/>
          <p:cNvSpPr txBox="1">
            <a:spLocks noChangeArrowheads="1"/>
          </p:cNvSpPr>
          <p:nvPr/>
        </p:nvSpPr>
        <p:spPr bwMode="auto">
          <a:xfrm>
            <a:off x="2598738" y="5565775"/>
            <a:ext cx="4284662" cy="584200"/>
          </a:xfrm>
          <a:prstGeom prst="rect">
            <a:avLst/>
          </a:prstGeom>
          <a:noFill/>
          <a:ln w="9525">
            <a:noFill/>
            <a:miter lim="800000"/>
            <a:headEnd/>
            <a:tailEnd/>
          </a:ln>
        </p:spPr>
        <p:txBody>
          <a:bodyPr wrap="none">
            <a:spAutoFit/>
          </a:bodyPr>
          <a:lstStyle/>
          <a:p>
            <a:pPr algn="ctr">
              <a:spcBef>
                <a:spcPct val="20000"/>
              </a:spcBef>
              <a:buFont typeface="Arial" charset="0"/>
              <a:buNone/>
            </a:pPr>
            <a:r>
              <a:rPr lang="es-MX" sz="3200" b="1">
                <a:solidFill>
                  <a:srgbClr val="000000"/>
                </a:solidFill>
                <a:latin typeface="Tahoma" pitchFamily="34" charset="0"/>
                <a:cs typeface="Times New Roman" pitchFamily="18" charset="0"/>
              </a:rPr>
              <a:t>¡MUCHAS GRACIAS!</a:t>
            </a:r>
            <a:endParaRPr lang="es-ES" sz="3200" b="1">
              <a:solidFill>
                <a:srgbClr val="000000"/>
              </a:solidFill>
              <a:latin typeface="Tahoma" pitchFamily="34" charset="0"/>
              <a:cs typeface="Times New Roman" pitchFamily="18" charset="0"/>
            </a:endParaRPr>
          </a:p>
        </p:txBody>
      </p:sp>
    </p:spTree>
    <p:extLst>
      <p:ext uri="{BB962C8B-B14F-4D97-AF65-F5344CB8AC3E}">
        <p14:creationId xmlns:p14="http://schemas.microsoft.com/office/powerpoint/2010/main" val="15947591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nodePh="1">
                                  <p:stCondLst>
                                    <p:cond delay="7000"/>
                                  </p:stCondLst>
                                  <p:endCondLst>
                                    <p:cond evt="begin" delay="0">
                                      <p:tn val="5"/>
                                    </p:cond>
                                  </p:endCondLst>
                                  <p:childTnLst>
                                    <p:set>
                                      <p:cBhvr>
                                        <p:cTn id="6" dur="1" fill="hold">
                                          <p:stCondLst>
                                            <p:cond delay="499"/>
                                          </p:stCondLst>
                                        </p:cTn>
                                        <p:tgtEl>
                                          <p:spTgt spid="1177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3923928" y="1772816"/>
            <a:ext cx="5040560" cy="4032672"/>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defRPr/>
            </a:pPr>
            <a:endParaRPr lang="es-MX" sz="2800" b="1" dirty="0" smtClean="0">
              <a:latin typeface="Calibri" pitchFamily="34" charset="0"/>
            </a:endParaRPr>
          </a:p>
          <a:p>
            <a:pPr>
              <a:buFont typeface="Arial" charset="0"/>
              <a:buNone/>
              <a:defRPr/>
            </a:pPr>
            <a:r>
              <a:rPr lang="es-MX" sz="2800" b="1" dirty="0" smtClean="0">
                <a:latin typeface="Calibri" pitchFamily="34" charset="0"/>
              </a:rPr>
              <a:t>Ing</a:t>
            </a:r>
            <a:r>
              <a:rPr lang="es-MX" sz="2800" b="1" dirty="0">
                <a:latin typeface="Calibri" pitchFamily="34" charset="0"/>
              </a:rPr>
              <a:t>. Nidia Pabón Tello</a:t>
            </a:r>
          </a:p>
          <a:p>
            <a:pPr>
              <a:buFont typeface="Arial" charset="0"/>
              <a:buNone/>
              <a:defRPr/>
            </a:pPr>
            <a:r>
              <a:rPr lang="es-MX" sz="2800" dirty="0">
                <a:latin typeface="Calibri" pitchFamily="34" charset="0"/>
              </a:rPr>
              <a:t>Consultora UTO, PNUD-MADS</a:t>
            </a:r>
          </a:p>
          <a:p>
            <a:pPr>
              <a:buFont typeface="Arial" charset="0"/>
              <a:buNone/>
              <a:defRPr/>
            </a:pPr>
            <a:endParaRPr lang="es-MX" sz="2800" dirty="0" smtClean="0">
              <a:latin typeface="Calibri" pitchFamily="34" charset="0"/>
            </a:endParaRPr>
          </a:p>
          <a:p>
            <a:pPr>
              <a:buFont typeface="Arial" charset="0"/>
              <a:buNone/>
              <a:defRPr/>
            </a:pPr>
            <a:r>
              <a:rPr lang="es-MX" sz="2800" dirty="0" smtClean="0">
                <a:latin typeface="Calibri" pitchFamily="34" charset="0"/>
              </a:rPr>
              <a:t>Tel.: (++57) 1 – 3323400</a:t>
            </a:r>
          </a:p>
          <a:p>
            <a:pPr>
              <a:buFont typeface="Arial" charset="0"/>
              <a:buNone/>
              <a:defRPr/>
            </a:pPr>
            <a:r>
              <a:rPr lang="es-MX" sz="2800" dirty="0" smtClean="0">
                <a:latin typeface="Calibri" pitchFamily="34" charset="0"/>
              </a:rPr>
              <a:t>Fax: (++57) 1 – 3323400  Ext. 1608</a:t>
            </a:r>
          </a:p>
          <a:p>
            <a:pPr>
              <a:buFont typeface="Arial" charset="0"/>
              <a:buNone/>
              <a:defRPr/>
            </a:pPr>
            <a:r>
              <a:rPr lang="es-MX" sz="2800" dirty="0" smtClean="0">
                <a:latin typeface="Calibri" pitchFamily="34" charset="0"/>
              </a:rPr>
              <a:t>nmpabon@minambiente.gov.co</a:t>
            </a:r>
          </a:p>
          <a:p>
            <a:pPr>
              <a:buFont typeface="Arial" charset="0"/>
              <a:buNone/>
              <a:defRPr/>
            </a:pPr>
            <a:r>
              <a:rPr lang="es-MX" sz="2800" dirty="0" smtClean="0">
                <a:latin typeface="Calibri" pitchFamily="34" charset="0"/>
              </a:rPr>
              <a:t>www.minambiente.gov.co</a:t>
            </a:r>
            <a:endParaRPr lang="es-CO" sz="2800" dirty="0" smtClean="0">
              <a:latin typeface="Calibri" pitchFamily="34" charset="0"/>
            </a:endParaRPr>
          </a:p>
        </p:txBody>
      </p:sp>
      <p:pic>
        <p:nvPicPr>
          <p:cNvPr id="39939" name="Picture 1026" descr="logotiff"/>
          <p:cNvPicPr>
            <a:picLocks noGrp="1" noChangeAspect="1" noChangeArrowheads="1"/>
          </p:cNvPicPr>
          <p:nvPr>
            <p:ph idx="1"/>
          </p:nvPr>
        </p:nvPicPr>
        <p:blipFill>
          <a:blip r:embed="rId2" cstate="print"/>
          <a:srcRect/>
          <a:stretch>
            <a:fillRect/>
          </a:stretch>
        </p:blipFill>
        <p:spPr>
          <a:xfrm>
            <a:off x="250825" y="1711325"/>
            <a:ext cx="3581400" cy="4525963"/>
          </a:xfr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
          <p:cNvSpPr txBox="1">
            <a:spLocks noChangeArrowheads="1"/>
          </p:cNvSpPr>
          <p:nvPr/>
        </p:nvSpPr>
        <p:spPr bwMode="auto">
          <a:xfrm>
            <a:off x="0" y="5373688"/>
            <a:ext cx="9144000" cy="1368425"/>
          </a:xfrm>
          <a:prstGeom prst="rect">
            <a:avLst/>
          </a:prstGeom>
          <a:solidFill>
            <a:schemeClr val="bg1"/>
          </a:solidFill>
          <a:ln w="9525">
            <a:noFill/>
            <a:miter lim="800000"/>
            <a:headEnd/>
            <a:tailEnd/>
          </a:ln>
        </p:spPr>
        <p:txBody>
          <a:bodyPr wrap="none" anchor="ctr"/>
          <a:lstStyle/>
          <a:p>
            <a:pPr marL="342900" indent="-342900" algn="ctr">
              <a:lnSpc>
                <a:spcPct val="80000"/>
              </a:lnSpc>
              <a:spcBef>
                <a:spcPct val="20000"/>
              </a:spcBef>
            </a:pPr>
            <a:r>
              <a:rPr lang="es-MX" sz="2800" b="1">
                <a:solidFill>
                  <a:schemeClr val="bg1"/>
                </a:solidFill>
                <a:latin typeface="Calibri" pitchFamily="34" charset="0"/>
              </a:rPr>
              <a:t>Dirección  Gestión Integral del Recurso Hídrico</a:t>
            </a:r>
          </a:p>
          <a:p>
            <a:pPr marL="342900" indent="-342900" algn="ctr">
              <a:lnSpc>
                <a:spcPct val="80000"/>
              </a:lnSpc>
              <a:spcBef>
                <a:spcPct val="20000"/>
              </a:spcBef>
            </a:pPr>
            <a:r>
              <a:rPr lang="es-MX" sz="2000">
                <a:solidFill>
                  <a:schemeClr val="bg1"/>
                </a:solidFill>
                <a:latin typeface="Calibri" pitchFamily="34" charset="0"/>
              </a:rPr>
              <a:t>Octubre  de 2012</a:t>
            </a:r>
          </a:p>
        </p:txBody>
      </p:sp>
      <p:sp>
        <p:nvSpPr>
          <p:cNvPr id="8" name="Rectangle 8"/>
          <p:cNvSpPr txBox="1">
            <a:spLocks noChangeArrowheads="1"/>
          </p:cNvSpPr>
          <p:nvPr/>
        </p:nvSpPr>
        <p:spPr>
          <a:xfrm>
            <a:off x="323528" y="2348880"/>
            <a:ext cx="8640960" cy="2016224"/>
          </a:xfrm>
          <a:prstGeom prst="rect">
            <a:avLst/>
          </a:prstGeom>
          <a:solidFill>
            <a:srgbClr val="6CB47D"/>
          </a:solidFill>
        </p:spPr>
        <p:style>
          <a:lnRef idx="0">
            <a:schemeClr val="accent2"/>
          </a:lnRef>
          <a:fillRef idx="3">
            <a:schemeClr val="accent2"/>
          </a:fillRef>
          <a:effectRef idx="3">
            <a:schemeClr val="accent2"/>
          </a:effectRef>
          <a:fontRef idx="minor">
            <a:schemeClr val="lt1"/>
          </a:fontRef>
        </p:style>
        <p:txBody>
          <a:bodyPr anchor="ctr"/>
          <a:lstStyle/>
          <a:p>
            <a:pPr indent="-514350" algn="ctr">
              <a:defRPr/>
            </a:pPr>
            <a:endParaRPr lang="es-CO" sz="2200" b="1" dirty="0" smtClean="0">
              <a:solidFill>
                <a:srgbClr val="003A74"/>
              </a:solidFill>
              <a:latin typeface="Arial" pitchFamily="34" charset="0"/>
              <a:cs typeface="Arial" pitchFamily="34" charset="0"/>
            </a:endParaRPr>
          </a:p>
          <a:p>
            <a:pPr indent="-514350" algn="ctr">
              <a:defRPr/>
            </a:pPr>
            <a:endParaRPr lang="es-CO" sz="2200" b="1" dirty="0" smtClean="0">
              <a:solidFill>
                <a:srgbClr val="003A74"/>
              </a:solidFill>
              <a:latin typeface="Arial" pitchFamily="34" charset="0"/>
              <a:cs typeface="Arial" pitchFamily="34" charset="0"/>
            </a:endParaRPr>
          </a:p>
          <a:p>
            <a:pPr indent="-514350" algn="ctr">
              <a:defRPr/>
            </a:pPr>
            <a:r>
              <a:rPr lang="es-CO" sz="2200" b="1" dirty="0" smtClean="0">
                <a:solidFill>
                  <a:srgbClr val="003A74"/>
                </a:solidFill>
                <a:latin typeface="Arial" pitchFamily="34" charset="0"/>
                <a:cs typeface="Arial" pitchFamily="34" charset="0"/>
              </a:rPr>
              <a:t>ACTIVIDADES NACIONALES PARA LA PROMOCIÓN DE LA RECOLECCIÓN, ALMACENAMIENTO Y DISPOSICIÓN FINAL DE LOS EQUIPOS Y SAO NO DESEADAS</a:t>
            </a:r>
          </a:p>
          <a:p>
            <a:pPr indent="-514350" algn="ctr">
              <a:defRPr/>
            </a:pPr>
            <a:endParaRPr lang="es-CO" sz="2200" b="1" dirty="0">
              <a:solidFill>
                <a:srgbClr val="003A74"/>
              </a:solidFill>
              <a:latin typeface="Arial" pitchFamily="34" charset="0"/>
              <a:cs typeface="Arial" pitchFamily="34" charset="0"/>
            </a:endParaRPr>
          </a:p>
          <a:p>
            <a:pPr indent="-514350" algn="ctr">
              <a:defRPr/>
            </a:pPr>
            <a:r>
              <a:rPr lang="es-CO" sz="2200" b="1" dirty="0" smtClean="0">
                <a:solidFill>
                  <a:srgbClr val="003A74"/>
                </a:solidFill>
                <a:latin typeface="Arial" pitchFamily="34" charset="0"/>
                <a:cs typeface="Arial" pitchFamily="34" charset="0"/>
              </a:rPr>
              <a:t>Bogotá D.C., junio 13 de 2013</a:t>
            </a:r>
            <a:endParaRPr lang="es-CO" sz="2200" b="1" dirty="0">
              <a:solidFill>
                <a:srgbClr val="003A74"/>
              </a:solidFill>
              <a:latin typeface="Arial" pitchFamily="34" charset="0"/>
              <a:cs typeface="Arial" pitchFamily="34" charset="0"/>
            </a:endParaRPr>
          </a:p>
          <a:p>
            <a:pPr indent="-514350" algn="ctr">
              <a:defRPr/>
            </a:pPr>
            <a:endParaRPr lang="es-CO" sz="2000" b="1" dirty="0">
              <a:solidFill>
                <a:srgbClr val="003A74"/>
              </a:solidFill>
              <a:latin typeface="Arial" pitchFamily="34" charset="0"/>
              <a:cs typeface="Arial" pitchFamily="34" charset="0"/>
            </a:endParaRPr>
          </a:p>
          <a:p>
            <a:pPr indent="-514350" algn="ctr">
              <a:defRPr/>
            </a:pPr>
            <a:endParaRPr lang="es-ES" sz="2000" b="1" dirty="0">
              <a:solidFill>
                <a:srgbClr val="003A74"/>
              </a:solidFill>
              <a:cs typeface="Arial" pitchFamily="34" charset="0"/>
            </a:endParaRPr>
          </a:p>
        </p:txBody>
      </p:sp>
      <p:pic>
        <p:nvPicPr>
          <p:cNvPr id="32774" name="Picture 1026" descr="logotiff"/>
          <p:cNvPicPr>
            <a:picLocks noChangeAspect="1" noChangeArrowheads="1"/>
          </p:cNvPicPr>
          <p:nvPr/>
        </p:nvPicPr>
        <p:blipFill>
          <a:blip r:embed="rId3" cstate="print"/>
          <a:srcRect/>
          <a:stretch>
            <a:fillRect/>
          </a:stretch>
        </p:blipFill>
        <p:spPr bwMode="auto">
          <a:xfrm>
            <a:off x="8208963" y="115888"/>
            <a:ext cx="900112" cy="1138237"/>
          </a:xfrm>
          <a:prstGeom prst="rect">
            <a:avLst/>
          </a:prstGeom>
          <a:noFill/>
          <a:ln w="9525">
            <a:noFill/>
            <a:miter lim="800000"/>
            <a:headEnd/>
            <a:tailEnd/>
          </a:ln>
        </p:spPr>
      </p:pic>
      <p:pic>
        <p:nvPicPr>
          <p:cNvPr id="32775" name="Picture 2"/>
          <p:cNvPicPr>
            <a:picLocks noChangeAspect="1" noChangeArrowheads="1"/>
          </p:cNvPicPr>
          <p:nvPr/>
        </p:nvPicPr>
        <p:blipFill>
          <a:blip r:embed="rId4" cstate="print"/>
          <a:srcRect/>
          <a:stretch>
            <a:fillRect/>
          </a:stretch>
        </p:blipFill>
        <p:spPr bwMode="auto">
          <a:xfrm>
            <a:off x="8532813" y="5445125"/>
            <a:ext cx="534987" cy="125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2 Marcador de contenido"/>
          <p:cNvSpPr>
            <a:spLocks noGrp="1"/>
          </p:cNvSpPr>
          <p:nvPr>
            <p:ph idx="1"/>
          </p:nvPr>
        </p:nvSpPr>
        <p:spPr>
          <a:xfrm>
            <a:off x="395288" y="2349500"/>
            <a:ext cx="8101012" cy="4319588"/>
          </a:xfrm>
        </p:spPr>
        <p:txBody>
          <a:bodyPr/>
          <a:lstStyle/>
          <a:p>
            <a:pPr marL="457200" indent="-457200">
              <a:buFont typeface="+mj-lt"/>
              <a:buAutoNum type="arabicPeriod"/>
              <a:defRPr/>
            </a:pPr>
            <a:r>
              <a:rPr lang="es-CO" sz="2400" b="1" dirty="0" smtClean="0">
                <a:latin typeface="Arial" pitchFamily="34" charset="0"/>
                <a:cs typeface="Arial" pitchFamily="34" charset="0"/>
              </a:rPr>
              <a:t>Consideraciones </a:t>
            </a:r>
            <a:r>
              <a:rPr lang="es-CO" sz="2400" b="1" dirty="0">
                <a:latin typeface="Arial" pitchFamily="34" charset="0"/>
                <a:cs typeface="Arial" pitchFamily="34" charset="0"/>
              </a:rPr>
              <a:t>generales para la gestión integral de </a:t>
            </a:r>
            <a:r>
              <a:rPr lang="es-CO" sz="2400" b="1" dirty="0" smtClean="0">
                <a:latin typeface="Arial" pitchFamily="34" charset="0"/>
                <a:cs typeface="Arial" pitchFamily="34" charset="0"/>
              </a:rPr>
              <a:t>los residuos de las sustancias </a:t>
            </a:r>
            <a:r>
              <a:rPr lang="es-CO" sz="2400" b="1" dirty="0">
                <a:latin typeface="Arial" pitchFamily="34" charset="0"/>
                <a:cs typeface="Arial" pitchFamily="34" charset="0"/>
              </a:rPr>
              <a:t>agotadoras de la capa de ozono y de los equipos que las contienen en </a:t>
            </a:r>
            <a:r>
              <a:rPr lang="es-CO" sz="2400" b="1" dirty="0" smtClean="0">
                <a:latin typeface="Arial" pitchFamily="34" charset="0"/>
                <a:cs typeface="Arial" pitchFamily="34" charset="0"/>
              </a:rPr>
              <a:t>Colombia.</a:t>
            </a:r>
          </a:p>
          <a:p>
            <a:pPr marL="457200" indent="-457200">
              <a:buFont typeface="+mj-lt"/>
              <a:buAutoNum type="arabicPeriod"/>
              <a:defRPr/>
            </a:pPr>
            <a:endParaRPr lang="es-CO" sz="2400" b="1" dirty="0" smtClean="0">
              <a:latin typeface="Arial" pitchFamily="34" charset="0"/>
              <a:ea typeface="+mj-ea"/>
              <a:cs typeface="Arial" pitchFamily="34" charset="0"/>
            </a:endParaRPr>
          </a:p>
          <a:p>
            <a:pPr marL="457200" indent="-457200">
              <a:buFont typeface="+mj-lt"/>
              <a:buAutoNum type="arabicPeriod"/>
              <a:defRPr/>
            </a:pPr>
            <a:r>
              <a:rPr lang="es-CO" sz="2400" b="1" dirty="0" smtClean="0">
                <a:latin typeface="Arial" pitchFamily="34" charset="0"/>
                <a:cs typeface="Arial" pitchFamily="34" charset="0"/>
              </a:rPr>
              <a:t>Proyecto </a:t>
            </a:r>
            <a:r>
              <a:rPr lang="es-CO" sz="2400" b="1" dirty="0">
                <a:latin typeface="Arial" pitchFamily="34" charset="0"/>
                <a:cs typeface="Arial" pitchFamily="34" charset="0"/>
              </a:rPr>
              <a:t>demostrativo piloto para la gestión integral de residuos de SAO y equipos con </a:t>
            </a:r>
            <a:r>
              <a:rPr lang="es-CO" sz="2400" b="1" dirty="0" smtClean="0">
                <a:latin typeface="Arial" pitchFamily="34" charset="0"/>
                <a:cs typeface="Arial" pitchFamily="34" charset="0"/>
              </a:rPr>
              <a:t>SAO.</a:t>
            </a:r>
          </a:p>
          <a:p>
            <a:pPr marL="0" indent="0">
              <a:buNone/>
              <a:defRPr/>
            </a:pPr>
            <a:endParaRPr lang="es-CO" sz="2400" b="1" dirty="0" smtClean="0">
              <a:latin typeface="Arial" pitchFamily="34" charset="0"/>
              <a:cs typeface="Arial" pitchFamily="34" charset="0"/>
            </a:endParaRPr>
          </a:p>
          <a:p>
            <a:pPr marL="457200" indent="-457200">
              <a:buFontTx/>
              <a:buAutoNum type="arabicPeriod" startAt="3"/>
              <a:defRPr/>
            </a:pPr>
            <a:r>
              <a:rPr lang="es-MX" sz="2400" b="1" dirty="0" smtClean="0">
                <a:latin typeface="Arial" pitchFamily="34" charset="0"/>
                <a:ea typeface="+mj-ea"/>
                <a:cs typeface="Arial" pitchFamily="34" charset="0"/>
              </a:rPr>
              <a:t>Avances nacionales.</a:t>
            </a:r>
          </a:p>
        </p:txBody>
      </p:sp>
      <p:sp>
        <p:nvSpPr>
          <p:cNvPr id="5" name="4 CuadroTexto"/>
          <p:cNvSpPr txBox="1"/>
          <p:nvPr/>
        </p:nvSpPr>
        <p:spPr>
          <a:xfrm>
            <a:off x="2339752" y="1241429"/>
            <a:ext cx="5904656" cy="459379"/>
          </a:xfrm>
          <a:prstGeom prst="rect">
            <a:avLst/>
          </a:prstGeom>
          <a:solidFill>
            <a:srgbClr val="6CB47D"/>
          </a:solidFill>
        </p:spPr>
        <p:style>
          <a:lnRef idx="0">
            <a:schemeClr val="accent2"/>
          </a:lnRef>
          <a:fillRef idx="3">
            <a:schemeClr val="accent2"/>
          </a:fillRef>
          <a:effectRef idx="3">
            <a:schemeClr val="accent2"/>
          </a:effectRef>
          <a:fontRef idx="minor">
            <a:schemeClr val="lt1"/>
          </a:fontRef>
        </p:style>
        <p:txBody>
          <a:bodyPr anchor="ctr"/>
          <a:lstStyle/>
          <a:p>
            <a:pPr indent="-514350" algn="ctr">
              <a:defRPr/>
            </a:pPr>
            <a:r>
              <a:rPr lang="es-CO" sz="2800" b="1" dirty="0">
                <a:solidFill>
                  <a:schemeClr val="tx2"/>
                </a:solidFill>
                <a:cs typeface="Arial" pitchFamily="34" charset="0"/>
              </a:rPr>
              <a:t>CONTENIDO</a:t>
            </a:r>
          </a:p>
        </p:txBody>
      </p:sp>
      <p:pic>
        <p:nvPicPr>
          <p:cNvPr id="6" name="Picture 1026" descr="logotiff"/>
          <p:cNvPicPr>
            <a:picLocks noChangeAspect="1" noChangeArrowheads="1"/>
          </p:cNvPicPr>
          <p:nvPr/>
        </p:nvPicPr>
        <p:blipFill>
          <a:blip r:embed="rId2" cstate="print"/>
          <a:srcRect/>
          <a:stretch>
            <a:fillRect/>
          </a:stretch>
        </p:blipFill>
        <p:spPr bwMode="auto">
          <a:xfrm>
            <a:off x="8208963" y="115888"/>
            <a:ext cx="900112" cy="113823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8609013" y="5229225"/>
            <a:ext cx="534987" cy="1257300"/>
          </a:xfrm>
          <a:prstGeom prst="rect">
            <a:avLst/>
          </a:prstGeom>
          <a:noFill/>
          <a:ln w="9525">
            <a:noFill/>
            <a:miter lim="800000"/>
            <a:headEnd/>
            <a:tailEnd/>
          </a:ln>
        </p:spPr>
      </p:pic>
    </p:spTree>
    <p:extLst>
      <p:ext uri="{BB962C8B-B14F-4D97-AF65-F5344CB8AC3E}">
        <p14:creationId xmlns:p14="http://schemas.microsoft.com/office/powerpoint/2010/main" val="3856088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4643438" y="3257108"/>
            <a:ext cx="4465637" cy="1569660"/>
          </a:xfrm>
          <a:prstGeom prst="rect">
            <a:avLst/>
          </a:prstGeom>
          <a:noFill/>
          <a:ln w="9525">
            <a:noFill/>
            <a:miter lim="800000"/>
            <a:headEnd/>
            <a:tailEnd/>
          </a:ln>
        </p:spPr>
        <p:txBody>
          <a:bodyPr>
            <a:spAutoFit/>
          </a:bodyPr>
          <a:lstStyle/>
          <a:p>
            <a:pPr marL="514350" indent="-514350" algn="r" eaLnBrk="0" hangingPunct="0">
              <a:spcBef>
                <a:spcPct val="20000"/>
              </a:spcBef>
              <a:buFont typeface="Arial" charset="0"/>
              <a:buNone/>
              <a:defRPr/>
            </a:pPr>
            <a:r>
              <a:rPr lang="es-CO" sz="2400" b="1" dirty="0"/>
              <a:t>Consideraciones generales para la gestión integral de los residuos de </a:t>
            </a:r>
            <a:r>
              <a:rPr lang="es-CO" sz="2400" b="1" dirty="0" smtClean="0"/>
              <a:t>SAO en Colombia </a:t>
            </a:r>
            <a:endParaRPr lang="es-ES_tradnl" sz="2400" b="1" dirty="0"/>
          </a:p>
        </p:txBody>
      </p:sp>
      <p:pic>
        <p:nvPicPr>
          <p:cNvPr id="522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2420938"/>
            <a:ext cx="4583113"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1 CuadroTexto"/>
          <p:cNvSpPr txBox="1">
            <a:spLocks noChangeArrowheads="1"/>
          </p:cNvSpPr>
          <p:nvPr/>
        </p:nvSpPr>
        <p:spPr bwMode="auto">
          <a:xfrm>
            <a:off x="323850" y="5527675"/>
            <a:ext cx="2438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CO" sz="1200"/>
              <a:t>Fuente: Estudio ICF International</a:t>
            </a:r>
          </a:p>
        </p:txBody>
      </p:sp>
      <p:pic>
        <p:nvPicPr>
          <p:cNvPr id="6" name="Picture 1026" descr="logotiff"/>
          <p:cNvPicPr>
            <a:picLocks noChangeAspect="1" noChangeArrowheads="1"/>
          </p:cNvPicPr>
          <p:nvPr/>
        </p:nvPicPr>
        <p:blipFill>
          <a:blip r:embed="rId3" cstate="print"/>
          <a:srcRect/>
          <a:stretch>
            <a:fillRect/>
          </a:stretch>
        </p:blipFill>
        <p:spPr bwMode="auto">
          <a:xfrm>
            <a:off x="8208963" y="60325"/>
            <a:ext cx="900112" cy="113665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8609013" y="5229225"/>
            <a:ext cx="534987" cy="1257300"/>
          </a:xfrm>
          <a:prstGeom prst="rect">
            <a:avLst/>
          </a:prstGeom>
          <a:noFill/>
          <a:ln w="9525">
            <a:noFill/>
            <a:miter lim="800000"/>
            <a:headEnd/>
            <a:tailEnd/>
          </a:ln>
        </p:spPr>
      </p:pic>
    </p:spTree>
    <p:extLst>
      <p:ext uri="{BB962C8B-B14F-4D97-AF65-F5344CB8AC3E}">
        <p14:creationId xmlns:p14="http://schemas.microsoft.com/office/powerpoint/2010/main" val="2178023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6"/>
          <p:cNvSpPr>
            <a:spLocks noChangeArrowheads="1"/>
          </p:cNvSpPr>
          <p:nvPr/>
        </p:nvSpPr>
        <p:spPr bwMode="auto">
          <a:xfrm>
            <a:off x="1187450" y="1659571"/>
            <a:ext cx="6768926" cy="511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marL="457200" indent="-457200" algn="just" eaLnBrk="0" hangingPunct="0">
              <a:lnSpc>
                <a:spcPct val="90000"/>
              </a:lnSpc>
              <a:spcBef>
                <a:spcPct val="20000"/>
              </a:spcBef>
              <a:buSzPct val="90000"/>
            </a:pPr>
            <a:endParaRPr lang="es-CO" sz="3200" dirty="0">
              <a:latin typeface="Calibri" pitchFamily="34" charset="0"/>
            </a:endParaRPr>
          </a:p>
          <a:p>
            <a:pPr marL="457200" indent="-457200" algn="just" eaLnBrk="0" hangingPunct="0">
              <a:lnSpc>
                <a:spcPct val="90000"/>
              </a:lnSpc>
              <a:spcBef>
                <a:spcPct val="20000"/>
              </a:spcBef>
              <a:buSzPct val="90000"/>
              <a:buFont typeface="Wingdings" pitchFamily="2" charset="2"/>
              <a:buChar char="§"/>
            </a:pPr>
            <a:r>
              <a:rPr lang="es-CO" sz="3200" b="1" dirty="0">
                <a:latin typeface="Arial" pitchFamily="34" charset="0"/>
                <a:cs typeface="Arial" pitchFamily="34" charset="0"/>
              </a:rPr>
              <a:t>Para Residuos </a:t>
            </a:r>
            <a:r>
              <a:rPr lang="es-CO" sz="3200" b="1" dirty="0" smtClean="0">
                <a:latin typeface="Arial" pitchFamily="34" charset="0"/>
                <a:cs typeface="Arial" pitchFamily="34" charset="0"/>
              </a:rPr>
              <a:t>Peligrosos - RESPEL </a:t>
            </a:r>
            <a:endParaRPr lang="es-CO" sz="3200" b="1" dirty="0">
              <a:latin typeface="Arial" pitchFamily="34" charset="0"/>
              <a:cs typeface="Arial" pitchFamily="34" charset="0"/>
            </a:endParaRPr>
          </a:p>
          <a:p>
            <a:pPr marL="457200" indent="-457200" algn="just" eaLnBrk="0" hangingPunct="0">
              <a:lnSpc>
                <a:spcPct val="90000"/>
              </a:lnSpc>
              <a:spcBef>
                <a:spcPct val="20000"/>
              </a:spcBef>
              <a:buSzPct val="90000"/>
              <a:buFont typeface="Wingdings" pitchFamily="2" charset="2"/>
              <a:buChar char="§"/>
            </a:pPr>
            <a:endParaRPr lang="es-CO" sz="3200" dirty="0">
              <a:latin typeface="Arial" pitchFamily="34" charset="0"/>
              <a:cs typeface="Arial" pitchFamily="34" charset="0"/>
            </a:endParaRPr>
          </a:p>
          <a:p>
            <a:pPr marL="457200" indent="-457200" algn="just" eaLnBrk="0" hangingPunct="0">
              <a:lnSpc>
                <a:spcPct val="90000"/>
              </a:lnSpc>
              <a:spcBef>
                <a:spcPct val="20000"/>
              </a:spcBef>
              <a:buSzPct val="90000"/>
              <a:buFont typeface="Wingdings" pitchFamily="2" charset="2"/>
              <a:buChar char="§"/>
            </a:pPr>
            <a:r>
              <a:rPr lang="es-ES_tradnl" sz="3200" b="1" dirty="0">
                <a:latin typeface="Arial" pitchFamily="34" charset="0"/>
                <a:cs typeface="Arial" pitchFamily="34" charset="0"/>
              </a:rPr>
              <a:t>Para </a:t>
            </a:r>
            <a:r>
              <a:rPr lang="es-ES_tradnl" sz="3200" b="1" dirty="0" smtClean="0">
                <a:latin typeface="Arial" pitchFamily="34" charset="0"/>
                <a:cs typeface="Arial" pitchFamily="34" charset="0"/>
              </a:rPr>
              <a:t>Residuos de Aparatos Eléctricos y Electrónicos - RAEE</a:t>
            </a:r>
            <a:endParaRPr lang="es-ES_tradnl" sz="3200" b="1" dirty="0">
              <a:latin typeface="Arial" pitchFamily="34" charset="0"/>
              <a:cs typeface="Arial" pitchFamily="34" charset="0"/>
            </a:endParaRPr>
          </a:p>
          <a:p>
            <a:pPr marL="457200" indent="-457200" algn="just" eaLnBrk="0" hangingPunct="0">
              <a:lnSpc>
                <a:spcPct val="90000"/>
              </a:lnSpc>
              <a:spcBef>
                <a:spcPct val="20000"/>
              </a:spcBef>
              <a:buSzPct val="90000"/>
            </a:pPr>
            <a:endParaRPr lang="es-ES_tradnl" sz="3200" b="1" dirty="0">
              <a:latin typeface="Arial" pitchFamily="34" charset="0"/>
              <a:cs typeface="Arial" pitchFamily="34" charset="0"/>
            </a:endParaRPr>
          </a:p>
          <a:p>
            <a:pPr marL="457200" indent="-457200" algn="just" eaLnBrk="0" hangingPunct="0">
              <a:lnSpc>
                <a:spcPct val="90000"/>
              </a:lnSpc>
              <a:spcBef>
                <a:spcPct val="20000"/>
              </a:spcBef>
              <a:buSzPct val="90000"/>
              <a:buFont typeface="Wingdings" pitchFamily="2" charset="2"/>
              <a:buChar char="§"/>
            </a:pPr>
            <a:r>
              <a:rPr lang="es-CO" sz="3200" b="1" dirty="0">
                <a:latin typeface="Arial" pitchFamily="34" charset="0"/>
                <a:cs typeface="Arial" pitchFamily="34" charset="0"/>
              </a:rPr>
              <a:t>Para SAO</a:t>
            </a:r>
          </a:p>
          <a:p>
            <a:pPr marL="457200" indent="-457200" algn="just" eaLnBrk="0" hangingPunct="0">
              <a:lnSpc>
                <a:spcPct val="90000"/>
              </a:lnSpc>
              <a:spcBef>
                <a:spcPct val="20000"/>
              </a:spcBef>
              <a:buSzPct val="90000"/>
            </a:pPr>
            <a:endParaRPr lang="es-CO" sz="3200" dirty="0">
              <a:latin typeface="Calibri" pitchFamily="34" charset="0"/>
              <a:cs typeface="Arial" pitchFamily="34" charset="0"/>
            </a:endParaRPr>
          </a:p>
        </p:txBody>
      </p:sp>
      <p:pic>
        <p:nvPicPr>
          <p:cNvPr id="53252" name="Picture 7" descr="2-logoUT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6235700"/>
            <a:ext cx="5000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26" descr="logotiff"/>
          <p:cNvPicPr>
            <a:picLocks noChangeAspect="1" noChangeArrowheads="1"/>
          </p:cNvPicPr>
          <p:nvPr/>
        </p:nvPicPr>
        <p:blipFill>
          <a:blip r:embed="rId3" cstate="print"/>
          <a:srcRect/>
          <a:stretch>
            <a:fillRect/>
          </a:stretch>
        </p:blipFill>
        <p:spPr bwMode="auto">
          <a:xfrm>
            <a:off x="8208963" y="60325"/>
            <a:ext cx="900112" cy="113665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8609013" y="5229225"/>
            <a:ext cx="534987" cy="1257300"/>
          </a:xfrm>
          <a:prstGeom prst="rect">
            <a:avLst/>
          </a:prstGeom>
          <a:noFill/>
          <a:ln w="9525">
            <a:noFill/>
            <a:miter lim="800000"/>
            <a:headEnd/>
            <a:tailEnd/>
          </a:ln>
        </p:spPr>
      </p:pic>
      <p:sp>
        <p:nvSpPr>
          <p:cNvPr id="7" name="6 CuadroTexto"/>
          <p:cNvSpPr txBox="1"/>
          <p:nvPr/>
        </p:nvSpPr>
        <p:spPr>
          <a:xfrm>
            <a:off x="2339752" y="1241429"/>
            <a:ext cx="5904656" cy="459379"/>
          </a:xfrm>
          <a:prstGeom prst="rect">
            <a:avLst/>
          </a:prstGeom>
          <a:solidFill>
            <a:srgbClr val="6CB47D"/>
          </a:solidFill>
        </p:spPr>
        <p:style>
          <a:lnRef idx="0">
            <a:schemeClr val="accent2"/>
          </a:lnRef>
          <a:fillRef idx="3">
            <a:schemeClr val="accent2"/>
          </a:fillRef>
          <a:effectRef idx="3">
            <a:schemeClr val="accent2"/>
          </a:effectRef>
          <a:fontRef idx="minor">
            <a:schemeClr val="lt1"/>
          </a:fontRef>
        </p:style>
        <p:txBody>
          <a:bodyPr anchor="ctr"/>
          <a:lstStyle/>
          <a:p>
            <a:pPr indent="-514350" algn="ctr">
              <a:defRPr/>
            </a:pPr>
            <a:r>
              <a:rPr lang="es-CO" sz="2400" b="1" dirty="0" smtClean="0">
                <a:solidFill>
                  <a:schemeClr val="tx2"/>
                </a:solidFill>
                <a:cs typeface="Arial" pitchFamily="34" charset="0"/>
              </a:rPr>
              <a:t>MARCO NORMATIVO</a:t>
            </a:r>
            <a:endParaRPr lang="es-CO" sz="2400" b="1" dirty="0">
              <a:solidFill>
                <a:schemeClr val="tx2"/>
              </a:solidFill>
              <a:cs typeface="Arial" pitchFamily="34" charset="0"/>
            </a:endParaRPr>
          </a:p>
        </p:txBody>
      </p:sp>
    </p:spTree>
    <p:extLst>
      <p:ext uri="{BB962C8B-B14F-4D97-AF65-F5344CB8AC3E}">
        <p14:creationId xmlns:p14="http://schemas.microsoft.com/office/powerpoint/2010/main" val="180260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3076"/>
          <p:cNvSpPr>
            <a:spLocks noChangeArrowheads="1"/>
          </p:cNvSpPr>
          <p:nvPr/>
        </p:nvSpPr>
        <p:spPr bwMode="auto">
          <a:xfrm>
            <a:off x="533400" y="3068960"/>
            <a:ext cx="8229600" cy="3331840"/>
          </a:xfrm>
          <a:prstGeom prst="rect">
            <a:avLst/>
          </a:prstGeom>
          <a:noFill/>
          <a:ln w="9525">
            <a:noFill/>
            <a:miter lim="800000"/>
            <a:headEnd/>
            <a:tailEnd/>
          </a:ln>
          <a:effectLst/>
        </p:spPr>
        <p:txBody>
          <a:bodyPr lIns="92075" tIns="46038" rIns="92075" bIns="46038" anchor="ctr"/>
          <a:lstStyle/>
          <a:p>
            <a:pPr algn="ctr">
              <a:lnSpc>
                <a:spcPct val="110000"/>
              </a:lnSpc>
              <a:defRPr/>
            </a:pPr>
            <a:endParaRPr lang="es-MX" b="1" dirty="0">
              <a:solidFill>
                <a:schemeClr val="accent2"/>
              </a:solidFill>
              <a:effectLst>
                <a:outerShdw blurRad="38100" dist="38100" dir="2700000" algn="tl">
                  <a:srgbClr val="C0C0C0"/>
                </a:outerShdw>
              </a:effectLst>
              <a:latin typeface="Arial Narrow" pitchFamily="34" charset="0"/>
            </a:endParaRPr>
          </a:p>
          <a:p>
            <a:pPr algn="ctr">
              <a:lnSpc>
                <a:spcPct val="110000"/>
              </a:lnSpc>
              <a:defRPr/>
            </a:pPr>
            <a:endParaRPr lang="es-MX" b="1" dirty="0">
              <a:solidFill>
                <a:schemeClr val="accent2"/>
              </a:solidFill>
              <a:effectLst>
                <a:outerShdw blurRad="38100" dist="38100" dir="2700000" algn="tl">
                  <a:srgbClr val="C0C0C0"/>
                </a:outerShdw>
              </a:effectLst>
              <a:latin typeface="Arial Narrow" pitchFamily="34" charset="0"/>
            </a:endParaRPr>
          </a:p>
          <a:p>
            <a:pPr algn="ctr">
              <a:lnSpc>
                <a:spcPct val="90000"/>
              </a:lnSpc>
              <a:defRPr/>
            </a:pPr>
            <a:endParaRPr lang="es-MX" sz="2600" b="1" dirty="0">
              <a:solidFill>
                <a:schemeClr val="accent2"/>
              </a:solidFill>
              <a:effectLst>
                <a:outerShdw blurRad="38100" dist="38100" dir="2700000" algn="tl">
                  <a:srgbClr val="C0C0C0"/>
                </a:outerShdw>
              </a:effectLst>
              <a:latin typeface="Arial Narrow" pitchFamily="34" charset="0"/>
            </a:endParaRPr>
          </a:p>
          <a:p>
            <a:pPr algn="ctr">
              <a:lnSpc>
                <a:spcPct val="90000"/>
              </a:lnSpc>
              <a:defRPr/>
            </a:pPr>
            <a:endParaRPr lang="es-MX" b="1" dirty="0">
              <a:solidFill>
                <a:schemeClr val="accent2"/>
              </a:solidFill>
              <a:effectLst>
                <a:outerShdw blurRad="38100" dist="38100" dir="2700000" algn="tl">
                  <a:srgbClr val="C0C0C0"/>
                </a:outerShdw>
              </a:effectLst>
              <a:latin typeface="Arial Narrow" pitchFamily="34" charset="0"/>
            </a:endParaRPr>
          </a:p>
          <a:p>
            <a:pPr algn="ctr">
              <a:lnSpc>
                <a:spcPct val="90000"/>
              </a:lnSpc>
              <a:defRPr/>
            </a:pPr>
            <a:endParaRPr lang="es-MX" sz="1800" b="1" dirty="0">
              <a:effectLst>
                <a:outerShdw blurRad="38100" dist="38100" dir="2700000" algn="tl">
                  <a:srgbClr val="C0C0C0"/>
                </a:outerShdw>
              </a:effectLst>
              <a:latin typeface="Arial Narrow" pitchFamily="34" charset="0"/>
            </a:endParaRPr>
          </a:p>
          <a:p>
            <a:pPr algn="ctr">
              <a:lnSpc>
                <a:spcPct val="90000"/>
              </a:lnSpc>
              <a:defRPr/>
            </a:pPr>
            <a:endParaRPr lang="es-MX" sz="1800" b="1" dirty="0">
              <a:effectLst>
                <a:outerShdw blurRad="38100" dist="38100" dir="2700000" algn="tl">
                  <a:srgbClr val="C0C0C0"/>
                </a:outerShdw>
              </a:effectLst>
              <a:latin typeface="Century Gothic" pitchFamily="34" charset="0"/>
            </a:endParaRPr>
          </a:p>
          <a:p>
            <a:pPr algn="ctr">
              <a:lnSpc>
                <a:spcPct val="90000"/>
              </a:lnSpc>
              <a:defRPr/>
            </a:pPr>
            <a:endParaRPr lang="es-MX" sz="1800" b="1" dirty="0">
              <a:effectLst>
                <a:outerShdw blurRad="38100" dist="38100" dir="2700000" algn="tl">
                  <a:srgbClr val="C0C0C0"/>
                </a:outerShdw>
              </a:effectLst>
              <a:latin typeface="Century Gothic" pitchFamily="34" charset="0"/>
            </a:endParaRPr>
          </a:p>
          <a:p>
            <a:pPr algn="ctr">
              <a:lnSpc>
                <a:spcPct val="90000"/>
              </a:lnSpc>
              <a:defRPr/>
            </a:pPr>
            <a:endParaRPr lang="es-ES" b="1" dirty="0">
              <a:effectLst>
                <a:outerShdw blurRad="38100" dist="38100" dir="2700000" algn="tl">
                  <a:srgbClr val="C0C0C0"/>
                </a:outerShdw>
              </a:effectLst>
              <a:latin typeface="Century Gothic" pitchFamily="34" charset="0"/>
            </a:endParaRPr>
          </a:p>
        </p:txBody>
      </p:sp>
      <p:sp>
        <p:nvSpPr>
          <p:cNvPr id="3" name="2 CuadroTexto"/>
          <p:cNvSpPr txBox="1"/>
          <p:nvPr/>
        </p:nvSpPr>
        <p:spPr>
          <a:xfrm>
            <a:off x="2339752" y="1241429"/>
            <a:ext cx="5904656" cy="1107451"/>
          </a:xfrm>
          <a:prstGeom prst="rect">
            <a:avLst/>
          </a:prstGeom>
          <a:solidFill>
            <a:srgbClr val="6CB47D"/>
          </a:solidFill>
        </p:spPr>
        <p:style>
          <a:lnRef idx="0">
            <a:schemeClr val="accent2"/>
          </a:lnRef>
          <a:fillRef idx="3">
            <a:schemeClr val="accent2"/>
          </a:fillRef>
          <a:effectRef idx="3">
            <a:schemeClr val="accent2"/>
          </a:effectRef>
          <a:fontRef idx="minor">
            <a:schemeClr val="lt1"/>
          </a:fontRef>
        </p:style>
        <p:txBody>
          <a:bodyPr anchor="ctr"/>
          <a:lstStyle/>
          <a:p>
            <a:pPr indent="-514350" algn="ctr">
              <a:defRPr/>
            </a:pPr>
            <a:r>
              <a:rPr lang="es-CO" sz="2000" b="1" dirty="0">
                <a:solidFill>
                  <a:schemeClr val="tx2"/>
                </a:solidFill>
                <a:cs typeface="Arial" pitchFamily="34" charset="0"/>
              </a:rPr>
              <a:t>PRINCIPALES ELEMENTOS DE LA POLITICA PARA LA GESTIÓN INTEGRAL DE RESIDUOS O DESECHOS PELIGROSOS Y DEL DECRETO 4741 DE 2005</a:t>
            </a:r>
          </a:p>
        </p:txBody>
      </p:sp>
      <p:sp>
        <p:nvSpPr>
          <p:cNvPr id="2" name="1 Rectángulo"/>
          <p:cNvSpPr/>
          <p:nvPr/>
        </p:nvSpPr>
        <p:spPr>
          <a:xfrm>
            <a:off x="323528" y="2564904"/>
            <a:ext cx="4104456" cy="3970318"/>
          </a:xfrm>
          <a:prstGeom prst="rect">
            <a:avLst/>
          </a:prstGeom>
        </p:spPr>
        <p:txBody>
          <a:bodyPr wrap="square">
            <a:spAutoFit/>
          </a:bodyPr>
          <a:lstStyle/>
          <a:p>
            <a:pPr marL="285750" indent="-285750">
              <a:buFont typeface="Wingdings" pitchFamily="2" charset="2"/>
              <a:buChar char="§"/>
            </a:pPr>
            <a:r>
              <a:rPr lang="es-ES_tradnl" dirty="0" smtClean="0"/>
              <a:t>Todas </a:t>
            </a:r>
            <a:r>
              <a:rPr lang="es-ES_tradnl" dirty="0"/>
              <a:t>las actividades sectoriales o productivas generadoras de </a:t>
            </a:r>
            <a:r>
              <a:rPr lang="es-ES_tradnl" dirty="0" err="1"/>
              <a:t>Respel</a:t>
            </a:r>
            <a:r>
              <a:rPr lang="es-ES_tradnl" dirty="0"/>
              <a:t>, incluyendo productos </a:t>
            </a:r>
            <a:r>
              <a:rPr lang="es-ES_tradnl" dirty="0" err="1"/>
              <a:t>posconsumo</a:t>
            </a:r>
            <a:r>
              <a:rPr lang="es-ES_tradnl" dirty="0"/>
              <a:t>.</a:t>
            </a:r>
          </a:p>
          <a:p>
            <a:pPr marL="285750" indent="-285750">
              <a:buFont typeface="Wingdings" pitchFamily="2" charset="2"/>
              <a:buChar char="§"/>
            </a:pPr>
            <a:endParaRPr lang="es-ES_tradnl" dirty="0" smtClean="0"/>
          </a:p>
          <a:p>
            <a:pPr marL="285750" indent="-285750">
              <a:buFont typeface="Wingdings" pitchFamily="2" charset="2"/>
              <a:buChar char="§"/>
            </a:pPr>
            <a:r>
              <a:rPr lang="es-ES_tradnl" dirty="0" smtClean="0"/>
              <a:t>Residuos </a:t>
            </a:r>
            <a:r>
              <a:rPr lang="es-ES_tradnl" dirty="0"/>
              <a:t>peligrosos sólidos,  semisólidos </a:t>
            </a:r>
            <a:r>
              <a:rPr lang="es-ES_tradnl" dirty="0" err="1"/>
              <a:t>ó</a:t>
            </a:r>
            <a:r>
              <a:rPr lang="es-ES_tradnl" dirty="0"/>
              <a:t> líquidos y gases contenidos en recipientes o </a:t>
            </a:r>
            <a:r>
              <a:rPr lang="es-ES_tradnl" dirty="0" smtClean="0"/>
              <a:t>depósitos.</a:t>
            </a:r>
          </a:p>
          <a:p>
            <a:r>
              <a:rPr lang="es-ES_tradnl" dirty="0" smtClean="0"/>
              <a:t>  </a:t>
            </a:r>
            <a:endParaRPr lang="es-ES_tradnl" dirty="0"/>
          </a:p>
          <a:p>
            <a:pPr marL="285750" indent="-285750">
              <a:buFont typeface="Wingdings" pitchFamily="2" charset="2"/>
              <a:buChar char="§"/>
            </a:pPr>
            <a:r>
              <a:rPr lang="es-ES_tradnl" dirty="0" smtClean="0"/>
              <a:t>Diferentes </a:t>
            </a:r>
            <a:r>
              <a:rPr lang="es-ES_tradnl" dirty="0"/>
              <a:t>etapas de manejo (desde la generación hasta la disposición </a:t>
            </a:r>
            <a:r>
              <a:rPr lang="es-ES_tradnl" dirty="0" smtClean="0"/>
              <a:t>final) – enfoque de ciclo de vida de producto.</a:t>
            </a:r>
            <a:endParaRPr lang="es-ES_tradnl"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672" y="2622574"/>
            <a:ext cx="4114800" cy="361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026" descr="logotiff"/>
          <p:cNvPicPr>
            <a:picLocks noChangeAspect="1" noChangeArrowheads="1"/>
          </p:cNvPicPr>
          <p:nvPr/>
        </p:nvPicPr>
        <p:blipFill>
          <a:blip r:embed="rId4" cstate="print"/>
          <a:srcRect/>
          <a:stretch>
            <a:fillRect/>
          </a:stretch>
        </p:blipFill>
        <p:spPr bwMode="auto">
          <a:xfrm>
            <a:off x="8208963" y="115888"/>
            <a:ext cx="900112" cy="1138237"/>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8609013" y="5229225"/>
            <a:ext cx="534987" cy="1257300"/>
          </a:xfrm>
          <a:prstGeom prst="rect">
            <a:avLst/>
          </a:prstGeom>
          <a:noFill/>
          <a:ln w="9525">
            <a:noFill/>
            <a:miter lim="800000"/>
            <a:headEnd/>
            <a:tailEnd/>
          </a:ln>
        </p:spPr>
      </p:pic>
    </p:spTree>
    <p:extLst>
      <p:ext uri="{BB962C8B-B14F-4D97-AF65-F5344CB8AC3E}">
        <p14:creationId xmlns:p14="http://schemas.microsoft.com/office/powerpoint/2010/main" val="1830133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3"/>
          <p:cNvSpPr>
            <a:spLocks noChangeArrowheads="1"/>
          </p:cNvSpPr>
          <p:nvPr/>
        </p:nvSpPr>
        <p:spPr bwMode="auto">
          <a:xfrm>
            <a:off x="1331913" y="2205038"/>
            <a:ext cx="6248400" cy="3886200"/>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r>
              <a:rPr lang="es-ES_tradnl" sz="1800" b="1" dirty="0">
                <a:solidFill>
                  <a:srgbClr val="C00000"/>
                </a:solidFill>
              </a:rPr>
              <a:t>Minimización en el Origen</a:t>
            </a:r>
          </a:p>
          <a:p>
            <a:pPr algn="ctr"/>
            <a:r>
              <a:rPr lang="es-ES_tradnl" sz="1600" dirty="0">
                <a:solidFill>
                  <a:srgbClr val="C00000"/>
                </a:solidFill>
              </a:rPr>
              <a:t>(</a:t>
            </a:r>
            <a:r>
              <a:rPr lang="es-ES_tradnl" b="1" dirty="0">
                <a:solidFill>
                  <a:srgbClr val="C00000"/>
                </a:solidFill>
                <a:latin typeface="Times New Roman" pitchFamily="18" charset="0"/>
              </a:rPr>
              <a:t>disminuir</a:t>
            </a:r>
            <a:r>
              <a:rPr lang="es-ES_tradnl" sz="1600" dirty="0">
                <a:solidFill>
                  <a:srgbClr val="C00000"/>
                </a:solidFill>
              </a:rPr>
              <a:t> </a:t>
            </a:r>
            <a:r>
              <a:rPr lang="es-ES_tradnl" b="1" dirty="0">
                <a:solidFill>
                  <a:srgbClr val="C00000"/>
                </a:solidFill>
                <a:latin typeface="Times New Roman" pitchFamily="18" charset="0"/>
              </a:rPr>
              <a:t>cantidad y peligrosidad</a:t>
            </a:r>
            <a:r>
              <a:rPr lang="es-ES_tradnl" sz="1600" dirty="0">
                <a:solidFill>
                  <a:schemeClr val="accent2"/>
                </a:solidFill>
              </a:rPr>
              <a:t>)</a:t>
            </a:r>
            <a:endParaRPr lang="es-CO" sz="1600" dirty="0">
              <a:solidFill>
                <a:schemeClr val="accent2"/>
              </a:solidFill>
            </a:endParaRPr>
          </a:p>
        </p:txBody>
      </p:sp>
      <p:sp>
        <p:nvSpPr>
          <p:cNvPr id="448520" name="Text Box 8"/>
          <p:cNvSpPr txBox="1">
            <a:spLocks noChangeArrowheads="1"/>
          </p:cNvSpPr>
          <p:nvPr/>
        </p:nvSpPr>
        <p:spPr bwMode="auto">
          <a:xfrm>
            <a:off x="1619672" y="5445125"/>
            <a:ext cx="5759450" cy="646331"/>
          </a:xfrm>
          <a:prstGeom prst="rect">
            <a:avLst/>
          </a:prstGeom>
          <a:noFill/>
          <a:ln w="9525">
            <a:noFill/>
            <a:miter lim="800000"/>
            <a:headEnd/>
            <a:tailEnd/>
          </a:ln>
          <a:effectLst/>
        </p:spPr>
        <p:txBody>
          <a:bodyPr>
            <a:spAutoFit/>
          </a:bodyPr>
          <a:lstStyle/>
          <a:p>
            <a:pPr algn="ctr">
              <a:spcBef>
                <a:spcPct val="50000"/>
              </a:spcBef>
              <a:defRPr/>
            </a:pPr>
            <a:r>
              <a:rPr lang="es-ES_tradnl" b="1" dirty="0">
                <a:solidFill>
                  <a:srgbClr val="C00000"/>
                </a:solidFill>
                <a:latin typeface="Times New Roman" pitchFamily="18" charset="0"/>
              </a:rPr>
              <a:t>Prevención de la Generación (optimización de materias primas, sustitución de insumos, estrategias de PML)</a:t>
            </a:r>
            <a:endParaRPr lang="es-CO" b="1" dirty="0">
              <a:solidFill>
                <a:srgbClr val="C00000"/>
              </a:solidFill>
              <a:latin typeface="Times New Roman" pitchFamily="18" charset="0"/>
            </a:endParaRPr>
          </a:p>
        </p:txBody>
      </p:sp>
      <p:sp>
        <p:nvSpPr>
          <p:cNvPr id="56324" name="Line 9"/>
          <p:cNvSpPr>
            <a:spLocks noChangeShapeType="1"/>
          </p:cNvSpPr>
          <p:nvPr/>
        </p:nvSpPr>
        <p:spPr bwMode="auto">
          <a:xfrm>
            <a:off x="1907704" y="5410200"/>
            <a:ext cx="449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O"/>
          </a:p>
        </p:txBody>
      </p:sp>
      <p:sp>
        <p:nvSpPr>
          <p:cNvPr id="448523" name="Text Box 11"/>
          <p:cNvSpPr txBox="1">
            <a:spLocks noChangeArrowheads="1"/>
          </p:cNvSpPr>
          <p:nvPr/>
        </p:nvSpPr>
        <p:spPr bwMode="auto">
          <a:xfrm>
            <a:off x="3120752" y="4090228"/>
            <a:ext cx="2819400" cy="923925"/>
          </a:xfrm>
          <a:prstGeom prst="rect">
            <a:avLst/>
          </a:prstGeom>
          <a:noFill/>
          <a:ln w="9525">
            <a:noFill/>
            <a:miter lim="800000"/>
            <a:headEnd/>
            <a:tailEnd/>
          </a:ln>
          <a:effectLst/>
        </p:spPr>
        <p:txBody>
          <a:bodyPr wrap="square">
            <a:spAutoFit/>
          </a:bodyPr>
          <a:lstStyle/>
          <a:p>
            <a:pPr algn="ctr">
              <a:defRPr/>
            </a:pPr>
            <a:r>
              <a:rPr lang="es-ES_tradnl" b="1" dirty="0">
                <a:solidFill>
                  <a:srgbClr val="C00000"/>
                </a:solidFill>
                <a:latin typeface="Times New Roman" pitchFamily="18" charset="0"/>
              </a:rPr>
              <a:t>Aprovechamiento y Valorización</a:t>
            </a:r>
          </a:p>
          <a:p>
            <a:pPr>
              <a:defRPr/>
            </a:pPr>
            <a:endParaRPr lang="es-CO" sz="1800" b="1" dirty="0">
              <a:solidFill>
                <a:schemeClr val="accent2"/>
              </a:solidFill>
              <a:effectLst>
                <a:outerShdw blurRad="38100" dist="38100" dir="2700000" algn="tl">
                  <a:srgbClr val="C0C0C0"/>
                </a:outerShdw>
              </a:effectLst>
            </a:endParaRPr>
          </a:p>
        </p:txBody>
      </p:sp>
      <p:sp>
        <p:nvSpPr>
          <p:cNvPr id="56326" name="Line 12"/>
          <p:cNvSpPr>
            <a:spLocks noChangeShapeType="1"/>
          </p:cNvSpPr>
          <p:nvPr/>
        </p:nvSpPr>
        <p:spPr bwMode="auto">
          <a:xfrm flipV="1">
            <a:off x="3200400" y="4114800"/>
            <a:ext cx="243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O"/>
          </a:p>
        </p:txBody>
      </p:sp>
      <p:sp>
        <p:nvSpPr>
          <p:cNvPr id="56327" name="Line 13"/>
          <p:cNvSpPr>
            <a:spLocks noChangeShapeType="1"/>
          </p:cNvSpPr>
          <p:nvPr/>
        </p:nvSpPr>
        <p:spPr bwMode="auto">
          <a:xfrm>
            <a:off x="2667000" y="4724400"/>
            <a:ext cx="3505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O"/>
          </a:p>
        </p:txBody>
      </p:sp>
      <p:sp>
        <p:nvSpPr>
          <p:cNvPr id="448526" name="Text Box 14"/>
          <p:cNvSpPr txBox="1">
            <a:spLocks noChangeArrowheads="1"/>
          </p:cNvSpPr>
          <p:nvPr/>
        </p:nvSpPr>
        <p:spPr bwMode="auto">
          <a:xfrm>
            <a:off x="3619872" y="3694113"/>
            <a:ext cx="1600200" cy="366712"/>
          </a:xfrm>
          <a:prstGeom prst="rect">
            <a:avLst/>
          </a:prstGeom>
          <a:noFill/>
          <a:ln w="9525">
            <a:noFill/>
            <a:miter lim="800000"/>
            <a:headEnd/>
            <a:tailEnd/>
          </a:ln>
          <a:effectLst/>
        </p:spPr>
        <p:txBody>
          <a:bodyPr>
            <a:spAutoFit/>
          </a:bodyPr>
          <a:lstStyle/>
          <a:p>
            <a:pPr algn="ctr">
              <a:defRPr/>
            </a:pPr>
            <a:r>
              <a:rPr lang="es-ES_tradnl" b="1" dirty="0">
                <a:solidFill>
                  <a:srgbClr val="C00000"/>
                </a:solidFill>
                <a:latin typeface="Times New Roman" pitchFamily="18" charset="0"/>
              </a:rPr>
              <a:t>Tratamiento</a:t>
            </a:r>
            <a:endParaRPr lang="es-CO" b="1" dirty="0">
              <a:solidFill>
                <a:srgbClr val="C00000"/>
              </a:solidFill>
              <a:latin typeface="Times New Roman" pitchFamily="18" charset="0"/>
            </a:endParaRPr>
          </a:p>
        </p:txBody>
      </p:sp>
      <p:sp>
        <p:nvSpPr>
          <p:cNvPr id="56329" name="Line 15"/>
          <p:cNvSpPr>
            <a:spLocks noChangeShapeType="1"/>
          </p:cNvSpPr>
          <p:nvPr/>
        </p:nvSpPr>
        <p:spPr bwMode="auto">
          <a:xfrm>
            <a:off x="3657600" y="35052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O"/>
          </a:p>
        </p:txBody>
      </p:sp>
      <p:sp>
        <p:nvSpPr>
          <p:cNvPr id="56330" name="Text Box 16"/>
          <p:cNvSpPr txBox="1">
            <a:spLocks noChangeArrowheads="1"/>
          </p:cNvSpPr>
          <p:nvPr/>
        </p:nvSpPr>
        <p:spPr bwMode="auto">
          <a:xfrm>
            <a:off x="4030216" y="3048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_tradnl" sz="1800" b="1" dirty="0"/>
              <a:t>  </a:t>
            </a:r>
            <a:r>
              <a:rPr lang="es-ES_tradnl" sz="1800" b="1" dirty="0" smtClean="0">
                <a:solidFill>
                  <a:srgbClr val="C00000"/>
                </a:solidFill>
              </a:rPr>
              <a:t>DF</a:t>
            </a:r>
            <a:endParaRPr lang="es-CO" sz="1800" b="1" dirty="0">
              <a:solidFill>
                <a:srgbClr val="C00000"/>
              </a:solidFill>
            </a:endParaRPr>
          </a:p>
        </p:txBody>
      </p:sp>
      <p:sp>
        <p:nvSpPr>
          <p:cNvPr id="56332" name="AutoShape 20"/>
          <p:cNvSpPr>
            <a:spLocks noChangeArrowheads="1"/>
          </p:cNvSpPr>
          <p:nvPr/>
        </p:nvSpPr>
        <p:spPr bwMode="auto">
          <a:xfrm>
            <a:off x="1371600" y="5181600"/>
            <a:ext cx="609600" cy="381000"/>
          </a:xfrm>
          <a:custGeom>
            <a:avLst/>
            <a:gdLst>
              <a:gd name="T0" fmla="*/ 340014324 w 21600"/>
              <a:gd name="T1" fmla="*/ 0 h 21600"/>
              <a:gd name="T2" fmla="*/ 340014324 w 21600"/>
              <a:gd name="T3" fmla="*/ 66723148 h 21600"/>
              <a:gd name="T4" fmla="*/ 72763664 w 21600"/>
              <a:gd name="T5" fmla="*/ 118540664 h 21600"/>
              <a:gd name="T6" fmla="*/ 485542386 w 21600"/>
              <a:gd name="T7" fmla="*/ 3336157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s-CO"/>
          </a:p>
        </p:txBody>
      </p:sp>
      <p:sp>
        <p:nvSpPr>
          <p:cNvPr id="56333" name="AutoShape 21"/>
          <p:cNvSpPr>
            <a:spLocks noChangeArrowheads="1"/>
          </p:cNvSpPr>
          <p:nvPr/>
        </p:nvSpPr>
        <p:spPr bwMode="auto">
          <a:xfrm>
            <a:off x="1828800" y="4419600"/>
            <a:ext cx="609600" cy="381000"/>
          </a:xfrm>
          <a:custGeom>
            <a:avLst/>
            <a:gdLst>
              <a:gd name="T0" fmla="*/ 340014324 w 21600"/>
              <a:gd name="T1" fmla="*/ 0 h 21600"/>
              <a:gd name="T2" fmla="*/ 340014324 w 21600"/>
              <a:gd name="T3" fmla="*/ 66723148 h 21600"/>
              <a:gd name="T4" fmla="*/ 72763664 w 21600"/>
              <a:gd name="T5" fmla="*/ 118540664 h 21600"/>
              <a:gd name="T6" fmla="*/ 485542386 w 21600"/>
              <a:gd name="T7" fmla="*/ 3336157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s-CO"/>
          </a:p>
        </p:txBody>
      </p:sp>
      <p:sp>
        <p:nvSpPr>
          <p:cNvPr id="56334" name="AutoShape 22"/>
          <p:cNvSpPr>
            <a:spLocks noChangeArrowheads="1"/>
          </p:cNvSpPr>
          <p:nvPr/>
        </p:nvSpPr>
        <p:spPr bwMode="auto">
          <a:xfrm>
            <a:off x="2438400" y="3733800"/>
            <a:ext cx="609600" cy="381000"/>
          </a:xfrm>
          <a:custGeom>
            <a:avLst/>
            <a:gdLst>
              <a:gd name="T0" fmla="*/ 340014324 w 21600"/>
              <a:gd name="T1" fmla="*/ 0 h 21600"/>
              <a:gd name="T2" fmla="*/ 340014324 w 21600"/>
              <a:gd name="T3" fmla="*/ 66723148 h 21600"/>
              <a:gd name="T4" fmla="*/ 72763664 w 21600"/>
              <a:gd name="T5" fmla="*/ 118540664 h 21600"/>
              <a:gd name="T6" fmla="*/ 485542386 w 21600"/>
              <a:gd name="T7" fmla="*/ 3336157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s-CO"/>
          </a:p>
        </p:txBody>
      </p:sp>
      <p:sp>
        <p:nvSpPr>
          <p:cNvPr id="56335" name="AutoShape 23"/>
          <p:cNvSpPr>
            <a:spLocks noChangeArrowheads="1"/>
          </p:cNvSpPr>
          <p:nvPr/>
        </p:nvSpPr>
        <p:spPr bwMode="auto">
          <a:xfrm>
            <a:off x="2895600" y="3048000"/>
            <a:ext cx="609600" cy="381000"/>
          </a:xfrm>
          <a:custGeom>
            <a:avLst/>
            <a:gdLst>
              <a:gd name="T0" fmla="*/ 340014324 w 21600"/>
              <a:gd name="T1" fmla="*/ 0 h 21600"/>
              <a:gd name="T2" fmla="*/ 340014324 w 21600"/>
              <a:gd name="T3" fmla="*/ 66723148 h 21600"/>
              <a:gd name="T4" fmla="*/ 72763664 w 21600"/>
              <a:gd name="T5" fmla="*/ 118540664 h 21600"/>
              <a:gd name="T6" fmla="*/ 485542386 w 21600"/>
              <a:gd name="T7" fmla="*/ 3336157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es-CO"/>
          </a:p>
        </p:txBody>
      </p:sp>
      <p:sp>
        <p:nvSpPr>
          <p:cNvPr id="17" name="16 CuadroTexto"/>
          <p:cNvSpPr txBox="1"/>
          <p:nvPr/>
        </p:nvSpPr>
        <p:spPr>
          <a:xfrm>
            <a:off x="2339752" y="1241429"/>
            <a:ext cx="5904656" cy="459379"/>
          </a:xfrm>
          <a:prstGeom prst="rect">
            <a:avLst/>
          </a:prstGeom>
          <a:solidFill>
            <a:srgbClr val="6CB47D"/>
          </a:solidFill>
        </p:spPr>
        <p:style>
          <a:lnRef idx="0">
            <a:schemeClr val="accent2"/>
          </a:lnRef>
          <a:fillRef idx="3">
            <a:schemeClr val="accent2"/>
          </a:fillRef>
          <a:effectRef idx="3">
            <a:schemeClr val="accent2"/>
          </a:effectRef>
          <a:fontRef idx="minor">
            <a:schemeClr val="lt1"/>
          </a:fontRef>
        </p:style>
        <p:txBody>
          <a:bodyPr anchor="ctr"/>
          <a:lstStyle/>
          <a:p>
            <a:pPr indent="-514350" algn="ctr">
              <a:defRPr/>
            </a:pPr>
            <a:r>
              <a:rPr lang="es-CO" sz="2400" b="1" dirty="0">
                <a:solidFill>
                  <a:schemeClr val="tx2"/>
                </a:solidFill>
                <a:cs typeface="Arial" pitchFamily="34" charset="0"/>
              </a:rPr>
              <a:t>Gestión Integral: estrategia jerarquizada</a:t>
            </a:r>
          </a:p>
        </p:txBody>
      </p:sp>
      <p:pic>
        <p:nvPicPr>
          <p:cNvPr id="16" name="Picture 1026" descr="logotiff"/>
          <p:cNvPicPr>
            <a:picLocks noChangeAspect="1" noChangeArrowheads="1"/>
          </p:cNvPicPr>
          <p:nvPr/>
        </p:nvPicPr>
        <p:blipFill>
          <a:blip r:embed="rId2" cstate="print"/>
          <a:srcRect/>
          <a:stretch>
            <a:fillRect/>
          </a:stretch>
        </p:blipFill>
        <p:spPr bwMode="auto">
          <a:xfrm>
            <a:off x="8208963" y="115888"/>
            <a:ext cx="900112" cy="1138237"/>
          </a:xfrm>
          <a:prstGeom prst="rect">
            <a:avLst/>
          </a:prstGeom>
          <a:noFill/>
          <a:ln w="9525">
            <a:noFill/>
            <a:miter lim="800000"/>
            <a:headEnd/>
            <a:tailEnd/>
          </a:ln>
        </p:spPr>
      </p:pic>
      <p:pic>
        <p:nvPicPr>
          <p:cNvPr id="18" name="Picture 2"/>
          <p:cNvPicPr>
            <a:picLocks noChangeAspect="1" noChangeArrowheads="1"/>
          </p:cNvPicPr>
          <p:nvPr/>
        </p:nvPicPr>
        <p:blipFill>
          <a:blip r:embed="rId3" cstate="print"/>
          <a:srcRect/>
          <a:stretch>
            <a:fillRect/>
          </a:stretch>
        </p:blipFill>
        <p:spPr bwMode="auto">
          <a:xfrm>
            <a:off x="8609013" y="5229225"/>
            <a:ext cx="534987" cy="1257300"/>
          </a:xfrm>
          <a:prstGeom prst="rect">
            <a:avLst/>
          </a:prstGeom>
          <a:noFill/>
          <a:ln w="9525">
            <a:noFill/>
            <a:miter lim="800000"/>
            <a:headEnd/>
            <a:tailEnd/>
          </a:ln>
        </p:spPr>
      </p:pic>
    </p:spTree>
    <p:extLst>
      <p:ext uri="{BB962C8B-B14F-4D97-AF65-F5344CB8AC3E}">
        <p14:creationId xmlns:p14="http://schemas.microsoft.com/office/powerpoint/2010/main" val="4278329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5" name="Rectangle 2051"/>
          <p:cNvSpPr>
            <a:spLocks noGrp="1" noChangeArrowheads="1"/>
          </p:cNvSpPr>
          <p:nvPr>
            <p:ph type="body" idx="1"/>
          </p:nvPr>
        </p:nvSpPr>
        <p:spPr>
          <a:xfrm>
            <a:off x="381000" y="2116832"/>
            <a:ext cx="8229600" cy="4264496"/>
          </a:xfrm>
        </p:spPr>
        <p:txBody>
          <a:bodyPr/>
          <a:lstStyle/>
          <a:p>
            <a:pPr marL="457200" indent="-457200">
              <a:buFontTx/>
              <a:buAutoNum type="arabicPeriod"/>
              <a:defRPr/>
            </a:pPr>
            <a:r>
              <a:rPr lang="es-ES" sz="2800" dirty="0" smtClean="0">
                <a:latin typeface="Arial" pitchFamily="34" charset="0"/>
                <a:cs typeface="Arial" pitchFamily="34" charset="0"/>
              </a:rPr>
              <a:t>Prevenir </a:t>
            </a:r>
            <a:r>
              <a:rPr lang="es-ES" sz="2800" dirty="0">
                <a:latin typeface="Arial" pitchFamily="34" charset="0"/>
                <a:cs typeface="Arial" pitchFamily="34" charset="0"/>
              </a:rPr>
              <a:t>y minimizar la generación de </a:t>
            </a:r>
            <a:r>
              <a:rPr lang="es-ES" sz="2800" dirty="0" smtClean="0">
                <a:latin typeface="Arial" pitchFamily="34" charset="0"/>
                <a:cs typeface="Arial" pitchFamily="34" charset="0"/>
              </a:rPr>
              <a:t>RESPEL.</a:t>
            </a:r>
          </a:p>
          <a:p>
            <a:pPr marL="457200" indent="-457200">
              <a:buFontTx/>
              <a:buAutoNum type="arabicPeriod"/>
              <a:defRPr/>
            </a:pPr>
            <a:r>
              <a:rPr lang="es-ES" sz="2800" dirty="0" smtClean="0">
                <a:latin typeface="Arial" pitchFamily="34" charset="0"/>
                <a:cs typeface="Arial" pitchFamily="34" charset="0"/>
              </a:rPr>
              <a:t>Promover</a:t>
            </a:r>
            <a:r>
              <a:rPr lang="es-CO" sz="2800" dirty="0" smtClean="0">
                <a:latin typeface="Arial" pitchFamily="34" charset="0"/>
                <a:cs typeface="Arial" pitchFamily="34" charset="0"/>
              </a:rPr>
              <a:t> </a:t>
            </a:r>
            <a:r>
              <a:rPr lang="es-CO" sz="2800" dirty="0">
                <a:latin typeface="Arial" pitchFamily="34" charset="0"/>
                <a:cs typeface="Arial" pitchFamily="34" charset="0"/>
              </a:rPr>
              <a:t>la </a:t>
            </a:r>
            <a:r>
              <a:rPr lang="es-ES_tradnl" sz="2800" dirty="0">
                <a:latin typeface="Arial" pitchFamily="34" charset="0"/>
                <a:cs typeface="Arial" pitchFamily="34" charset="0"/>
              </a:rPr>
              <a:t>g</a:t>
            </a:r>
            <a:r>
              <a:rPr lang="es-CO" sz="2800" dirty="0" err="1">
                <a:latin typeface="Arial" pitchFamily="34" charset="0"/>
                <a:cs typeface="Arial" pitchFamily="34" charset="0"/>
              </a:rPr>
              <a:t>estión</a:t>
            </a:r>
            <a:r>
              <a:rPr lang="es-CO" sz="2800" dirty="0">
                <a:latin typeface="Arial" pitchFamily="34" charset="0"/>
                <a:cs typeface="Arial" pitchFamily="34" charset="0"/>
              </a:rPr>
              <a:t> y manejo </a:t>
            </a:r>
            <a:r>
              <a:rPr lang="es-ES_tradnl" sz="2800" dirty="0">
                <a:latin typeface="Arial" pitchFamily="34" charset="0"/>
                <a:cs typeface="Arial" pitchFamily="34" charset="0"/>
              </a:rPr>
              <a:t>ambientalmente seguro </a:t>
            </a:r>
            <a:r>
              <a:rPr lang="es-CO" sz="2800" dirty="0">
                <a:latin typeface="Arial" pitchFamily="34" charset="0"/>
                <a:cs typeface="Arial" pitchFamily="34" charset="0"/>
              </a:rPr>
              <a:t>de </a:t>
            </a:r>
            <a:r>
              <a:rPr lang="es-CO" sz="2800" dirty="0" err="1" smtClean="0">
                <a:latin typeface="Arial" pitchFamily="34" charset="0"/>
                <a:cs typeface="Arial" pitchFamily="34" charset="0"/>
              </a:rPr>
              <a:t>Respel</a:t>
            </a:r>
            <a:r>
              <a:rPr lang="es-CO" sz="2800" dirty="0" smtClean="0">
                <a:latin typeface="Arial" pitchFamily="34" charset="0"/>
                <a:cs typeface="Arial" pitchFamily="34" charset="0"/>
              </a:rPr>
              <a:t>.</a:t>
            </a:r>
          </a:p>
          <a:p>
            <a:pPr marL="457200" indent="-457200">
              <a:buFontTx/>
              <a:buAutoNum type="arabicPeriod"/>
              <a:defRPr/>
            </a:pPr>
            <a:r>
              <a:rPr lang="es-CO" sz="2800" dirty="0" smtClean="0">
                <a:latin typeface="Arial" pitchFamily="34" charset="0"/>
                <a:cs typeface="Arial" pitchFamily="34" charset="0"/>
              </a:rPr>
              <a:t>Implementar </a:t>
            </a:r>
            <a:r>
              <a:rPr lang="es-CO" sz="2800" dirty="0">
                <a:latin typeface="Arial" pitchFamily="34" charset="0"/>
                <a:cs typeface="Arial" pitchFamily="34" charset="0"/>
              </a:rPr>
              <a:t>los compromisos de los Convenios Internacionales ratificados por el país, relacionados con sustancias y residuos </a:t>
            </a:r>
            <a:r>
              <a:rPr lang="es-CO" sz="2800" dirty="0" smtClean="0">
                <a:latin typeface="Arial" pitchFamily="34" charset="0"/>
                <a:cs typeface="Arial" pitchFamily="34" charset="0"/>
              </a:rPr>
              <a:t>peligrosos,  específicamente residuos de SAO en el marco de la implementación del Protocolo de Montreal en el país.</a:t>
            </a:r>
            <a:endParaRPr lang="es-CO" sz="2800" dirty="0">
              <a:latin typeface="Arial" pitchFamily="34" charset="0"/>
              <a:cs typeface="Arial" pitchFamily="34" charset="0"/>
            </a:endParaRPr>
          </a:p>
          <a:p>
            <a:pPr marL="457200" indent="-457200">
              <a:buFontTx/>
              <a:buAutoNum type="arabicPeriod"/>
              <a:defRPr/>
            </a:pPr>
            <a:endParaRPr lang="es-CO" sz="2400" b="1" dirty="0">
              <a:cs typeface="Times New Roman" pitchFamily="18" charset="0"/>
            </a:endParaRPr>
          </a:p>
          <a:p>
            <a:pPr marL="457200" indent="-457200">
              <a:buFontTx/>
              <a:buAutoNum type="arabicPeriod"/>
              <a:defRPr/>
            </a:pPr>
            <a:endParaRPr lang="es-CO" sz="2400" dirty="0">
              <a:latin typeface="+mj-lt"/>
              <a:cs typeface="Times New Roman" pitchFamily="18" charset="0"/>
            </a:endParaRPr>
          </a:p>
          <a:p>
            <a:pPr>
              <a:buFontTx/>
              <a:buNone/>
              <a:defRPr/>
            </a:pPr>
            <a:r>
              <a:rPr lang="es-CO" sz="2400" dirty="0">
                <a:cs typeface="Times New Roman" pitchFamily="18" charset="0"/>
              </a:rPr>
              <a:t>	</a:t>
            </a:r>
          </a:p>
          <a:p>
            <a:pPr>
              <a:buFontTx/>
              <a:buNone/>
              <a:defRPr/>
            </a:pPr>
            <a:r>
              <a:rPr lang="es-CO" dirty="0">
                <a:cs typeface="Times New Roman" pitchFamily="18" charset="0"/>
              </a:rPr>
              <a:t>	</a:t>
            </a:r>
            <a:r>
              <a:rPr lang="es-CO" sz="1400" dirty="0">
                <a:latin typeface="Arial Narrow" pitchFamily="34" charset="0"/>
                <a:cs typeface="Times New Roman" pitchFamily="18" charset="0"/>
              </a:rPr>
              <a:t>	</a:t>
            </a:r>
            <a:r>
              <a:rPr lang="es-ES" sz="1400" dirty="0">
                <a:latin typeface="Arial Narrow" pitchFamily="34" charset="0"/>
                <a:cs typeface="Times New Roman" pitchFamily="18" charset="0"/>
              </a:rPr>
              <a:t> </a:t>
            </a:r>
            <a:r>
              <a:rPr lang="es-CO" b="1" dirty="0">
                <a:latin typeface="Arial Narrow" pitchFamily="34" charset="0"/>
                <a:cs typeface="Times New Roman" pitchFamily="18" charset="0"/>
              </a:rPr>
              <a:t>	</a:t>
            </a:r>
            <a:r>
              <a:rPr lang="es-CO" sz="1400" dirty="0">
                <a:latin typeface="Arial Narrow" pitchFamily="34" charset="0"/>
                <a:cs typeface="Times New Roman" pitchFamily="18" charset="0"/>
              </a:rPr>
              <a:t>	</a:t>
            </a:r>
          </a:p>
        </p:txBody>
      </p:sp>
      <p:sp>
        <p:nvSpPr>
          <p:cNvPr id="4" name="3 CuadroTexto"/>
          <p:cNvSpPr txBox="1"/>
          <p:nvPr/>
        </p:nvSpPr>
        <p:spPr>
          <a:xfrm>
            <a:off x="2339752" y="1241429"/>
            <a:ext cx="5904656" cy="819419"/>
          </a:xfrm>
          <a:prstGeom prst="rect">
            <a:avLst/>
          </a:prstGeom>
          <a:solidFill>
            <a:srgbClr val="6CB47D"/>
          </a:solidFill>
        </p:spPr>
        <p:style>
          <a:lnRef idx="0">
            <a:schemeClr val="accent2"/>
          </a:lnRef>
          <a:fillRef idx="3">
            <a:schemeClr val="accent2"/>
          </a:fillRef>
          <a:effectRef idx="3">
            <a:schemeClr val="accent2"/>
          </a:effectRef>
          <a:fontRef idx="minor">
            <a:schemeClr val="lt1"/>
          </a:fontRef>
        </p:style>
        <p:txBody>
          <a:bodyPr anchor="ctr"/>
          <a:lstStyle/>
          <a:p>
            <a:pPr indent="-514350" algn="ctr">
              <a:defRPr/>
            </a:pPr>
            <a:r>
              <a:rPr lang="es-CO" sz="2800" b="1" dirty="0" smtClean="0">
                <a:solidFill>
                  <a:schemeClr val="tx2"/>
                </a:solidFill>
                <a:cs typeface="Arial" pitchFamily="34" charset="0"/>
              </a:rPr>
              <a:t>Objetivos específicos de la política de RESPEL</a:t>
            </a:r>
            <a:endParaRPr lang="es-CO" sz="2800" b="1" dirty="0">
              <a:solidFill>
                <a:schemeClr val="tx2"/>
              </a:solidFill>
              <a:cs typeface="Arial" pitchFamily="34" charset="0"/>
            </a:endParaRPr>
          </a:p>
        </p:txBody>
      </p:sp>
      <p:pic>
        <p:nvPicPr>
          <p:cNvPr id="5" name="Picture 1026" descr="logotiff"/>
          <p:cNvPicPr>
            <a:picLocks noChangeAspect="1" noChangeArrowheads="1"/>
          </p:cNvPicPr>
          <p:nvPr/>
        </p:nvPicPr>
        <p:blipFill>
          <a:blip r:embed="rId2" cstate="print"/>
          <a:srcRect/>
          <a:stretch>
            <a:fillRect/>
          </a:stretch>
        </p:blipFill>
        <p:spPr bwMode="auto">
          <a:xfrm>
            <a:off x="8208963" y="115888"/>
            <a:ext cx="900112" cy="1138237"/>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8609013" y="5229225"/>
            <a:ext cx="534987" cy="1257300"/>
          </a:xfrm>
          <a:prstGeom prst="rect">
            <a:avLst/>
          </a:prstGeom>
          <a:noFill/>
          <a:ln w="9525">
            <a:noFill/>
            <a:miter lim="800000"/>
            <a:headEnd/>
            <a:tailEnd/>
          </a:ln>
        </p:spPr>
      </p:pic>
    </p:spTree>
    <p:extLst>
      <p:ext uri="{BB962C8B-B14F-4D97-AF65-F5344CB8AC3E}">
        <p14:creationId xmlns:p14="http://schemas.microsoft.com/office/powerpoint/2010/main" val="810123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6539</TotalTime>
  <Words>1425</Words>
  <Application>Microsoft Office PowerPoint</Application>
  <PresentationFormat>Presentación en pantalla (4:3)</PresentationFormat>
  <Paragraphs>179</Paragraphs>
  <Slides>26</Slides>
  <Notes>6</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Empresas participantes: gestores de RESPEL y RAEE, incinerador de RESPEL, Siderúrgica </vt:lpstr>
      <vt:lpstr>Empresas participantes: incinerador de RESPEL </vt:lpstr>
      <vt:lpstr>Participantes: gestores de RESPEL y RAEE, incinerador de RESPEL, Siderúrgica, fabricantes e importadores de refrigeradores domésticos, MinMinas, MADS (DCC, DAASU).</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ruojeda</dc:creator>
  <cp:lastModifiedBy>GeorgeAdmin</cp:lastModifiedBy>
  <cp:revision>613</cp:revision>
  <cp:lastPrinted>2013-06-13T12:35:34Z</cp:lastPrinted>
  <dcterms:created xsi:type="dcterms:W3CDTF">2011-03-17T16:41:49Z</dcterms:created>
  <dcterms:modified xsi:type="dcterms:W3CDTF">2013-06-13T12:39:11Z</dcterms:modified>
</cp:coreProperties>
</file>